
<file path=[Content_Types].xml><?xml version="1.0" encoding="utf-8"?>
<Types xmlns="http://schemas.openxmlformats.org/package/2006/content-types">
  <Default Extension="xml" ContentType="application/xml"/>
  <Default Extension="jpg" ContentType="image/jpeg"/>
  <Default Extension="rels" ContentType="application/vnd.openxmlformats-package.relationships+xml"/>
  <Default Extension="emf" ContentType="image/x-emf"/>
  <Default Extension="xlsx" ContentType="application/vnd.openxmlformats-officedocument.spreadsheetml.sheet"/>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4"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93469" r:id="rId4"/>
    <p:sldMasterId id="2147493477" r:id="rId5"/>
    <p:sldMasterId id="2147493486" r:id="rId6"/>
  </p:sldMasterIdLst>
  <p:notesMasterIdLst>
    <p:notesMasterId r:id="rId73"/>
  </p:notesMasterIdLst>
  <p:handoutMasterIdLst>
    <p:handoutMasterId r:id="rId74"/>
  </p:handoutMasterIdLst>
  <p:sldIdLst>
    <p:sldId id="335" r:id="rId7"/>
    <p:sldId id="346" r:id="rId8"/>
    <p:sldId id="432" r:id="rId9"/>
    <p:sldId id="435" r:id="rId10"/>
    <p:sldId id="436" r:id="rId11"/>
    <p:sldId id="437" r:id="rId12"/>
    <p:sldId id="438" r:id="rId13"/>
    <p:sldId id="410" r:id="rId14"/>
    <p:sldId id="407" r:id="rId15"/>
    <p:sldId id="408" r:id="rId16"/>
    <p:sldId id="409" r:id="rId17"/>
    <p:sldId id="439" r:id="rId18"/>
    <p:sldId id="440" r:id="rId19"/>
    <p:sldId id="441" r:id="rId20"/>
    <p:sldId id="411" r:id="rId21"/>
    <p:sldId id="412" r:id="rId22"/>
    <p:sldId id="413" r:id="rId23"/>
    <p:sldId id="467" r:id="rId24"/>
    <p:sldId id="479" r:id="rId25"/>
    <p:sldId id="480" r:id="rId26"/>
    <p:sldId id="478" r:id="rId27"/>
    <p:sldId id="464" r:id="rId28"/>
    <p:sldId id="482" r:id="rId29"/>
    <p:sldId id="481" r:id="rId30"/>
    <p:sldId id="476" r:id="rId31"/>
    <p:sldId id="434" r:id="rId32"/>
    <p:sldId id="414" r:id="rId33"/>
    <p:sldId id="468" r:id="rId34"/>
    <p:sldId id="463" r:id="rId35"/>
    <p:sldId id="469" r:id="rId36"/>
    <p:sldId id="429" r:id="rId37"/>
    <p:sldId id="477" r:id="rId38"/>
    <p:sldId id="470" r:id="rId39"/>
    <p:sldId id="471" r:id="rId40"/>
    <p:sldId id="472" r:id="rId41"/>
    <p:sldId id="442" r:id="rId42"/>
    <p:sldId id="466" r:id="rId43"/>
    <p:sldId id="473" r:id="rId44"/>
    <p:sldId id="474" r:id="rId45"/>
    <p:sldId id="475" r:id="rId46"/>
    <p:sldId id="417" r:id="rId47"/>
    <p:sldId id="444" r:id="rId48"/>
    <p:sldId id="445" r:id="rId49"/>
    <p:sldId id="446" r:id="rId50"/>
    <p:sldId id="447" r:id="rId51"/>
    <p:sldId id="457" r:id="rId52"/>
    <p:sldId id="465" r:id="rId53"/>
    <p:sldId id="462" r:id="rId54"/>
    <p:sldId id="443" r:id="rId55"/>
    <p:sldId id="418" r:id="rId56"/>
    <p:sldId id="430" r:id="rId57"/>
    <p:sldId id="423" r:id="rId58"/>
    <p:sldId id="406" r:id="rId59"/>
    <p:sldId id="422" r:id="rId60"/>
    <p:sldId id="420" r:id="rId61"/>
    <p:sldId id="431" r:id="rId62"/>
    <p:sldId id="454" r:id="rId63"/>
    <p:sldId id="456" r:id="rId64"/>
    <p:sldId id="419" r:id="rId65"/>
    <p:sldId id="460" r:id="rId66"/>
    <p:sldId id="461" r:id="rId67"/>
    <p:sldId id="455" r:id="rId68"/>
    <p:sldId id="394" r:id="rId69"/>
    <p:sldId id="395" r:id="rId70"/>
    <p:sldId id="433" r:id="rId71"/>
    <p:sldId id="404" r:id="rId72"/>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1620">
          <p15:clr>
            <a:srgbClr val="A4A3A4"/>
          </p15:clr>
        </p15:guide>
        <p15:guide id="2" pos="2880">
          <p15:clr>
            <a:srgbClr val="A4A3A4"/>
          </p15:clr>
        </p15:guide>
        <p15:guide id="3">
          <p15:clr>
            <a:srgbClr val="A4A3A4"/>
          </p15:clr>
        </p15:guide>
        <p15:guide id="4" pos="3071">
          <p15:clr>
            <a:srgbClr val="A4A3A4"/>
          </p15:clr>
        </p15:guide>
        <p15:guide id="5" pos="123">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CCCCCC"/>
    <a:srgbClr val="333333"/>
    <a:srgbClr val="B3B3B3"/>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938" autoAdjust="0"/>
    <p:restoredTop sz="90244" autoAdjust="0"/>
  </p:normalViewPr>
  <p:slideViewPr>
    <p:cSldViewPr snapToObjects="1">
      <p:cViewPr>
        <p:scale>
          <a:sx n="134" d="100"/>
          <a:sy n="134" d="100"/>
        </p:scale>
        <p:origin x="1288" y="720"/>
      </p:cViewPr>
      <p:guideLst>
        <p:guide orient="horz" pos="1620"/>
        <p:guide pos="2880"/>
        <p:guide/>
        <p:guide pos="3071"/>
      </p:guideLst>
    </p:cSldViewPr>
  </p:slideViewPr>
  <p:notesTextViewPr>
    <p:cViewPr>
      <p:scale>
        <a:sx n="100" d="100"/>
        <a:sy n="100" d="100"/>
      </p:scale>
      <p:origin x="0" y="0"/>
    </p:cViewPr>
  </p:notesTextViewPr>
  <p:sorterViewPr>
    <p:cViewPr>
      <p:scale>
        <a:sx n="149" d="100"/>
        <a:sy n="149"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 Id="rId63" Type="http://schemas.openxmlformats.org/officeDocument/2006/relationships/slide" Target="slides/slide57.xml"/><Relationship Id="rId64" Type="http://schemas.openxmlformats.org/officeDocument/2006/relationships/slide" Target="slides/slide58.xml"/><Relationship Id="rId65" Type="http://schemas.openxmlformats.org/officeDocument/2006/relationships/slide" Target="slides/slide59.xml"/><Relationship Id="rId66" Type="http://schemas.openxmlformats.org/officeDocument/2006/relationships/slide" Target="slides/slide60.xml"/><Relationship Id="rId67" Type="http://schemas.openxmlformats.org/officeDocument/2006/relationships/slide" Target="slides/slide61.xml"/><Relationship Id="rId68" Type="http://schemas.openxmlformats.org/officeDocument/2006/relationships/slide" Target="slides/slide62.xml"/><Relationship Id="rId69" Type="http://schemas.openxmlformats.org/officeDocument/2006/relationships/slide" Target="slides/slide63.xml"/><Relationship Id="rId50" Type="http://schemas.openxmlformats.org/officeDocument/2006/relationships/slide" Target="slides/slide44.xml"/><Relationship Id="rId51" Type="http://schemas.openxmlformats.org/officeDocument/2006/relationships/slide" Target="slides/slide45.xml"/><Relationship Id="rId52" Type="http://schemas.openxmlformats.org/officeDocument/2006/relationships/slide" Target="slides/slide46.xml"/><Relationship Id="rId53" Type="http://schemas.openxmlformats.org/officeDocument/2006/relationships/slide" Target="slides/slide47.xml"/><Relationship Id="rId54" Type="http://schemas.openxmlformats.org/officeDocument/2006/relationships/slide" Target="slides/slide48.xml"/><Relationship Id="rId55" Type="http://schemas.openxmlformats.org/officeDocument/2006/relationships/slide" Target="slides/slide49.xml"/><Relationship Id="rId56" Type="http://schemas.openxmlformats.org/officeDocument/2006/relationships/slide" Target="slides/slide50.xml"/><Relationship Id="rId57" Type="http://schemas.openxmlformats.org/officeDocument/2006/relationships/slide" Target="slides/slide51.xml"/><Relationship Id="rId58" Type="http://schemas.openxmlformats.org/officeDocument/2006/relationships/slide" Target="slides/slide52.xml"/><Relationship Id="rId59" Type="http://schemas.openxmlformats.org/officeDocument/2006/relationships/slide" Target="slides/slide53.xml"/><Relationship Id="rId40" Type="http://schemas.openxmlformats.org/officeDocument/2006/relationships/slide" Target="slides/slide34.xml"/><Relationship Id="rId41" Type="http://schemas.openxmlformats.org/officeDocument/2006/relationships/slide" Target="slides/slide35.xml"/><Relationship Id="rId42" Type="http://schemas.openxmlformats.org/officeDocument/2006/relationships/slide" Target="slides/slide36.xml"/><Relationship Id="rId43" Type="http://schemas.openxmlformats.org/officeDocument/2006/relationships/slide" Target="slides/slide37.xml"/><Relationship Id="rId44" Type="http://schemas.openxmlformats.org/officeDocument/2006/relationships/slide" Target="slides/slide38.xml"/><Relationship Id="rId45" Type="http://schemas.openxmlformats.org/officeDocument/2006/relationships/slide" Target="slides/slide39.xml"/><Relationship Id="rId46" Type="http://schemas.openxmlformats.org/officeDocument/2006/relationships/slide" Target="slides/slide40.xml"/><Relationship Id="rId47" Type="http://schemas.openxmlformats.org/officeDocument/2006/relationships/slide" Target="slides/slide41.xml"/><Relationship Id="rId48" Type="http://schemas.openxmlformats.org/officeDocument/2006/relationships/slide" Target="slides/slide42.xml"/><Relationship Id="rId49" Type="http://schemas.openxmlformats.org/officeDocument/2006/relationships/slide" Target="slides/slide43.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 Id="rId30" Type="http://schemas.openxmlformats.org/officeDocument/2006/relationships/slide" Target="slides/slide24.xml"/><Relationship Id="rId31" Type="http://schemas.openxmlformats.org/officeDocument/2006/relationships/slide" Target="slides/slide25.xml"/><Relationship Id="rId32" Type="http://schemas.openxmlformats.org/officeDocument/2006/relationships/slide" Target="slides/slide26.xml"/><Relationship Id="rId33" Type="http://schemas.openxmlformats.org/officeDocument/2006/relationships/slide" Target="slides/slide27.xml"/><Relationship Id="rId34" Type="http://schemas.openxmlformats.org/officeDocument/2006/relationships/slide" Target="slides/slide28.xml"/><Relationship Id="rId35" Type="http://schemas.openxmlformats.org/officeDocument/2006/relationships/slide" Target="slides/slide29.xml"/><Relationship Id="rId36" Type="http://schemas.openxmlformats.org/officeDocument/2006/relationships/slide" Target="slides/slide30.xml"/><Relationship Id="rId37" Type="http://schemas.openxmlformats.org/officeDocument/2006/relationships/slide" Target="slides/slide31.xml"/><Relationship Id="rId38" Type="http://schemas.openxmlformats.org/officeDocument/2006/relationships/slide" Target="slides/slide32.xml"/><Relationship Id="rId39" Type="http://schemas.openxmlformats.org/officeDocument/2006/relationships/slide" Target="slides/slide33.xml"/><Relationship Id="rId70" Type="http://schemas.openxmlformats.org/officeDocument/2006/relationships/slide" Target="slides/slide64.xml"/><Relationship Id="rId71" Type="http://schemas.openxmlformats.org/officeDocument/2006/relationships/slide" Target="slides/slide65.xml"/><Relationship Id="rId72" Type="http://schemas.openxmlformats.org/officeDocument/2006/relationships/slide" Target="slides/slide66.xml"/><Relationship Id="rId20" Type="http://schemas.openxmlformats.org/officeDocument/2006/relationships/slide" Target="slides/slide14.xml"/><Relationship Id="rId21" Type="http://schemas.openxmlformats.org/officeDocument/2006/relationships/slide" Target="slides/slide15.xml"/><Relationship Id="rId22" Type="http://schemas.openxmlformats.org/officeDocument/2006/relationships/slide" Target="slides/slide16.xml"/><Relationship Id="rId23" Type="http://schemas.openxmlformats.org/officeDocument/2006/relationships/slide" Target="slides/slide17.xml"/><Relationship Id="rId24" Type="http://schemas.openxmlformats.org/officeDocument/2006/relationships/slide" Target="slides/slide18.xml"/><Relationship Id="rId25" Type="http://schemas.openxmlformats.org/officeDocument/2006/relationships/slide" Target="slides/slide19.xml"/><Relationship Id="rId26" Type="http://schemas.openxmlformats.org/officeDocument/2006/relationships/slide" Target="slides/slide20.xml"/><Relationship Id="rId27" Type="http://schemas.openxmlformats.org/officeDocument/2006/relationships/slide" Target="slides/slide21.xml"/><Relationship Id="rId28" Type="http://schemas.openxmlformats.org/officeDocument/2006/relationships/slide" Target="slides/slide22.xml"/><Relationship Id="rId29" Type="http://schemas.openxmlformats.org/officeDocument/2006/relationships/slide" Target="slides/slide23.xml"/><Relationship Id="rId73" Type="http://schemas.openxmlformats.org/officeDocument/2006/relationships/notesMaster" Target="notesMasters/notesMaster1.xml"/><Relationship Id="rId74" Type="http://schemas.openxmlformats.org/officeDocument/2006/relationships/handoutMaster" Target="handoutMasters/handoutMaster1.xml"/><Relationship Id="rId75" Type="http://schemas.openxmlformats.org/officeDocument/2006/relationships/printerSettings" Target="printerSettings/printerSettings1.bin"/><Relationship Id="rId76" Type="http://schemas.openxmlformats.org/officeDocument/2006/relationships/presProps" Target="presProps.xml"/><Relationship Id="rId77" Type="http://schemas.openxmlformats.org/officeDocument/2006/relationships/viewProps" Target="viewProps.xml"/><Relationship Id="rId78" Type="http://schemas.openxmlformats.org/officeDocument/2006/relationships/theme" Target="theme/theme1.xml"/><Relationship Id="rId79" Type="http://schemas.openxmlformats.org/officeDocument/2006/relationships/tableStyles" Target="tableStyles.xml"/><Relationship Id="rId60" Type="http://schemas.openxmlformats.org/officeDocument/2006/relationships/slide" Target="slides/slide54.xml"/><Relationship Id="rId61" Type="http://schemas.openxmlformats.org/officeDocument/2006/relationships/slide" Target="slides/slide55.xml"/><Relationship Id="rId62" Type="http://schemas.openxmlformats.org/officeDocument/2006/relationships/slide" Target="slides/slide56.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Sheet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barChart>
        <c:barDir val="col"/>
        <c:grouping val="clustered"/>
        <c:varyColors val="0"/>
        <c:ser>
          <c:idx val="0"/>
          <c:order val="0"/>
          <c:tx>
            <c:strRef>
              <c:f>Sheet1!$B$1</c:f>
              <c:strCache>
                <c:ptCount val="1"/>
                <c:pt idx="0">
                  <c:v>Freezing</c:v>
                </c:pt>
              </c:strCache>
            </c:strRef>
          </c:tx>
          <c:spPr>
            <a:solidFill>
              <a:srgbClr val="E5001A"/>
            </a:solidFill>
            <a:effectLst/>
          </c:spPr>
          <c:invertIfNegative val="0"/>
          <c:cat>
            <c:strRef>
              <c:f>Sheet1!$A$2</c:f>
              <c:strCache>
                <c:ptCount val="1"/>
                <c:pt idx="0">
                  <c:v>Uninstall Rate</c:v>
                </c:pt>
              </c:strCache>
            </c:strRef>
          </c:cat>
          <c:val>
            <c:numRef>
              <c:f>Sheet1!$B$2</c:f>
              <c:numCache>
                <c:formatCode>0%</c:formatCode>
                <c:ptCount val="1"/>
                <c:pt idx="0">
                  <c:v>0.76</c:v>
                </c:pt>
              </c:numCache>
            </c:numRef>
          </c:val>
        </c:ser>
        <c:ser>
          <c:idx val="1"/>
          <c:order val="1"/>
          <c:tx>
            <c:strRef>
              <c:f>Sheet1!$C$1</c:f>
              <c:strCache>
                <c:ptCount val="1"/>
                <c:pt idx="0">
                  <c:v>Crashing</c:v>
                </c:pt>
              </c:strCache>
            </c:strRef>
          </c:tx>
          <c:spPr>
            <a:solidFill>
              <a:srgbClr val="07BEE7"/>
            </a:solidFill>
            <a:effectLst/>
          </c:spPr>
          <c:invertIfNegative val="0"/>
          <c:cat>
            <c:strRef>
              <c:f>Sheet1!$A$2</c:f>
              <c:strCache>
                <c:ptCount val="1"/>
                <c:pt idx="0">
                  <c:v>Uninstall Rate</c:v>
                </c:pt>
              </c:strCache>
            </c:strRef>
          </c:cat>
          <c:val>
            <c:numRef>
              <c:f>Sheet1!$C$2</c:f>
              <c:numCache>
                <c:formatCode>0%</c:formatCode>
                <c:ptCount val="1"/>
                <c:pt idx="0">
                  <c:v>0.71</c:v>
                </c:pt>
              </c:numCache>
            </c:numRef>
          </c:val>
        </c:ser>
        <c:ser>
          <c:idx val="2"/>
          <c:order val="2"/>
          <c:tx>
            <c:strRef>
              <c:f>Sheet1!$D$1</c:f>
              <c:strCache>
                <c:ptCount val="1"/>
                <c:pt idx="0">
                  <c:v>Slow Responsiveness</c:v>
                </c:pt>
              </c:strCache>
            </c:strRef>
          </c:tx>
          <c:spPr>
            <a:solidFill>
              <a:srgbClr val="00B000"/>
            </a:solidFill>
            <a:effectLst/>
          </c:spPr>
          <c:invertIfNegative val="0"/>
          <c:cat>
            <c:strRef>
              <c:f>Sheet1!$A$2</c:f>
              <c:strCache>
                <c:ptCount val="1"/>
                <c:pt idx="0">
                  <c:v>Uninstall Rate</c:v>
                </c:pt>
              </c:strCache>
            </c:strRef>
          </c:cat>
          <c:val>
            <c:numRef>
              <c:f>Sheet1!$D$2</c:f>
              <c:numCache>
                <c:formatCode>0%</c:formatCode>
                <c:ptCount val="1"/>
                <c:pt idx="0">
                  <c:v>0.59</c:v>
                </c:pt>
              </c:numCache>
            </c:numRef>
          </c:val>
        </c:ser>
        <c:dLbls>
          <c:showLegendKey val="0"/>
          <c:showVal val="0"/>
          <c:showCatName val="0"/>
          <c:showSerName val="0"/>
          <c:showPercent val="0"/>
          <c:showBubbleSize val="0"/>
        </c:dLbls>
        <c:gapWidth val="500"/>
        <c:axId val="-2094752680"/>
        <c:axId val="-2094749448"/>
      </c:barChart>
      <c:catAx>
        <c:axId val="-2094752680"/>
        <c:scaling>
          <c:orientation val="minMax"/>
        </c:scaling>
        <c:delete val="0"/>
        <c:axPos val="b"/>
        <c:numFmt formatCode="General" sourceLinked="0"/>
        <c:majorTickMark val="none"/>
        <c:minorTickMark val="none"/>
        <c:tickLblPos val="none"/>
        <c:spPr>
          <a:ln w="15875">
            <a:solidFill>
              <a:schemeClr val="bg1">
                <a:lumMod val="65000"/>
              </a:schemeClr>
            </a:solidFill>
          </a:ln>
        </c:spPr>
        <c:crossAx val="-2094749448"/>
        <c:crosses val="autoZero"/>
        <c:auto val="1"/>
        <c:lblAlgn val="ctr"/>
        <c:lblOffset val="100"/>
        <c:noMultiLvlLbl val="0"/>
      </c:catAx>
      <c:valAx>
        <c:axId val="-2094749448"/>
        <c:scaling>
          <c:orientation val="minMax"/>
          <c:max val="1.0"/>
        </c:scaling>
        <c:delete val="0"/>
        <c:axPos val="l"/>
        <c:majorGridlines>
          <c:spPr>
            <a:ln w="6350">
              <a:solidFill>
                <a:schemeClr val="bg1">
                  <a:lumMod val="65000"/>
                </a:schemeClr>
              </a:solidFill>
            </a:ln>
          </c:spPr>
        </c:majorGridlines>
        <c:title>
          <c:tx>
            <c:rich>
              <a:bodyPr rot="-5400000" vert="horz"/>
              <a:lstStyle/>
              <a:p>
                <a:pPr>
                  <a:defRPr sz="1400" b="0">
                    <a:solidFill>
                      <a:schemeClr val="bg1">
                        <a:lumMod val="75000"/>
                      </a:schemeClr>
                    </a:solidFill>
                    <a:latin typeface="Helvetica Neue Thin"/>
                    <a:cs typeface="Helvetica Neue Thin"/>
                  </a:defRPr>
                </a:pPr>
                <a:r>
                  <a:rPr lang="en-US" sz="1400" b="0" dirty="0" smtClean="0">
                    <a:solidFill>
                      <a:schemeClr val="bg1">
                        <a:lumMod val="75000"/>
                      </a:schemeClr>
                    </a:solidFill>
                    <a:latin typeface="Helvetica Neue Thin"/>
                    <a:cs typeface="Helvetica Neue Thin"/>
                  </a:rPr>
                  <a:t>Uninstall Rate</a:t>
                </a:r>
                <a:endParaRPr lang="en-US" sz="1400" b="0" dirty="0">
                  <a:solidFill>
                    <a:schemeClr val="bg1">
                      <a:lumMod val="75000"/>
                    </a:schemeClr>
                  </a:solidFill>
                  <a:latin typeface="Helvetica Neue Thin"/>
                  <a:cs typeface="Helvetica Neue Thin"/>
                </a:endParaRPr>
              </a:p>
            </c:rich>
          </c:tx>
          <c:layout/>
          <c:overlay val="0"/>
        </c:title>
        <c:numFmt formatCode="0%" sourceLinked="1"/>
        <c:majorTickMark val="out"/>
        <c:minorTickMark val="none"/>
        <c:tickLblPos val="nextTo"/>
        <c:spPr>
          <a:ln>
            <a:noFill/>
          </a:ln>
        </c:spPr>
        <c:txPr>
          <a:bodyPr/>
          <a:lstStyle/>
          <a:p>
            <a:pPr>
              <a:defRPr sz="1100">
                <a:solidFill>
                  <a:schemeClr val="bg1">
                    <a:lumMod val="65000"/>
                  </a:schemeClr>
                </a:solidFill>
                <a:latin typeface="Helvetica Neue Thin"/>
                <a:cs typeface="Helvetica Neue Thin"/>
              </a:defRPr>
            </a:pPr>
            <a:endParaRPr lang="en-US"/>
          </a:p>
        </c:txPr>
        <c:crossAx val="-2094752680"/>
        <c:crosses val="autoZero"/>
        <c:crossBetween val="between"/>
        <c:majorUnit val="0.2"/>
        <c:minorUnit val="0.1"/>
      </c:valAx>
    </c:plotArea>
    <c:legend>
      <c:legendPos val="r"/>
      <c:layout/>
      <c:overlay val="0"/>
      <c:txPr>
        <a:bodyPr/>
        <a:lstStyle/>
        <a:p>
          <a:pPr>
            <a:defRPr sz="1400">
              <a:latin typeface="Helvetica Neue Thin"/>
              <a:cs typeface="Helvetica Neue Thin"/>
            </a:defRPr>
          </a:pPr>
          <a:endParaRPr lang="en-US"/>
        </a:p>
      </c:txPr>
    </c:legend>
    <c:plotVisOnly val="1"/>
    <c:dispBlanksAs val="gap"/>
    <c:showDLblsOverMax val="0"/>
  </c:chart>
  <c:spPr>
    <a:effectLst/>
  </c:spPr>
  <c:txPr>
    <a:bodyPr/>
    <a:lstStyle/>
    <a:p>
      <a:pPr>
        <a:defRPr sz="1800"/>
      </a:pPr>
      <a:endParaRPr lang="en-US"/>
    </a:p>
  </c:txPr>
  <c:externalData r:id="rId1">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D3DF860-82B9-9042-8A24-0F7126EE1B5F}" type="datetimeFigureOut">
              <a:rPr lang="en-US" smtClean="0"/>
              <a:t>2/17/16</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C5F51C7-9F44-F84D-A723-047B65DA687F}" type="slidenum">
              <a:rPr lang="en-US" smtClean="0"/>
              <a:t>‹#›</a:t>
            </a:fld>
            <a:endParaRPr lang="en-US"/>
          </a:p>
        </p:txBody>
      </p:sp>
    </p:spTree>
    <p:extLst>
      <p:ext uri="{BB962C8B-B14F-4D97-AF65-F5344CB8AC3E}">
        <p14:creationId xmlns:p14="http://schemas.microsoft.com/office/powerpoint/2010/main" val="16395638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2E35538-4DEF-AA44-B414-00DB06120A5A}" type="datetimeFigureOut">
              <a:rPr lang="en-US" smtClean="0"/>
              <a:t>2/17/16</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15C908D-C35B-B346-A739-79C621D2BD36}" type="slidenum">
              <a:rPr lang="en-US" smtClean="0"/>
              <a:t>‹#›</a:t>
            </a:fld>
            <a:endParaRPr lang="en-US"/>
          </a:p>
        </p:txBody>
      </p:sp>
    </p:spTree>
    <p:extLst>
      <p:ext uri="{BB962C8B-B14F-4D97-AF65-F5344CB8AC3E}">
        <p14:creationId xmlns:p14="http://schemas.microsoft.com/office/powerpoint/2010/main" val="2753849396"/>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Before we begin</a:t>
            </a:r>
            <a:r>
              <a:rPr lang="en-US" baseline="0" dirty="0" smtClean="0"/>
              <a:t>, I want to take some time to share with you</a:t>
            </a:r>
            <a:r>
              <a:rPr lang="en-US" dirty="0" smtClean="0"/>
              <a:t> why we created Couchbase mobile,</a:t>
            </a:r>
            <a:r>
              <a:rPr lang="en-US" baseline="0" dirty="0" smtClean="0"/>
              <a:t> and the business problem that we hoped to solve.</a:t>
            </a:r>
            <a:endParaRPr lang="en-US" dirty="0"/>
          </a:p>
        </p:txBody>
      </p:sp>
      <p:sp>
        <p:nvSpPr>
          <p:cNvPr id="4" name="Slide Number Placeholder 3"/>
          <p:cNvSpPr>
            <a:spLocks noGrp="1"/>
          </p:cNvSpPr>
          <p:nvPr>
            <p:ph type="sldNum" sz="quarter" idx="10"/>
          </p:nvPr>
        </p:nvSpPr>
        <p:spPr/>
        <p:txBody>
          <a:bodyPr/>
          <a:lstStyle/>
          <a:p>
            <a:fld id="{62083972-4235-A041-8018-094DB81FB198}" type="slidenum">
              <a:rPr lang="en-US" smtClean="0"/>
              <a:t>8</a:t>
            </a:fld>
            <a:endParaRPr lang="en-US"/>
          </a:p>
        </p:txBody>
      </p:sp>
    </p:spTree>
    <p:extLst>
      <p:ext uri="{BB962C8B-B14F-4D97-AF65-F5344CB8AC3E}">
        <p14:creationId xmlns:p14="http://schemas.microsoft.com/office/powerpoint/2010/main" val="15870054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are code snippets that show what it takes to get a handle to a database object in Couchbase</a:t>
            </a:r>
            <a:r>
              <a:rPr lang="en-US" baseline="0" dirty="0" smtClean="0"/>
              <a:t> Lite and how to create a brand new document.  </a:t>
            </a:r>
          </a:p>
          <a:p>
            <a:endParaRPr lang="en-US" baseline="0" dirty="0" smtClean="0"/>
          </a:p>
          <a:p>
            <a:r>
              <a:rPr lang="en-US" baseline="0" dirty="0" smtClean="0"/>
              <a:t>The top code block is in Objective-C, the bottom is in Java.  In both cases we have a manager class which we use to provide us with instances of database objects.  In both cases, I’m asking for a database named demo.  In both cases I’m using a get or create semantic, so I know that my database variable will never be nil in these cases.  If this is the first time I’ve run this code block, then it will create the demo database for me.  If I’ve run it before, it will just reopen the existing database on disk.  </a:t>
            </a:r>
          </a:p>
          <a:p>
            <a:endParaRPr lang="en-US" baseline="0" dirty="0" smtClean="0"/>
          </a:p>
          <a:p>
            <a:r>
              <a:rPr lang="en-US" baseline="0" dirty="0" smtClean="0"/>
              <a:t>Once we have the database handle, all we need to do is create a new document.  Which until we call the </a:t>
            </a:r>
            <a:r>
              <a:rPr lang="en-US" baseline="0" dirty="0" err="1" smtClean="0"/>
              <a:t>putProperties</a:t>
            </a:r>
            <a:r>
              <a:rPr lang="en-US" baseline="0" dirty="0" smtClean="0"/>
              <a:t> method down below, It will not actually be saved yet.  We create the new, unsaved document, then we need to have a key value pair collection to pass in to it.</a:t>
            </a:r>
          </a:p>
          <a:p>
            <a:endParaRPr lang="en-US" baseline="0" dirty="0" smtClean="0"/>
          </a:p>
          <a:p>
            <a:r>
              <a:rPr lang="en-US" dirty="0" smtClean="0"/>
              <a:t>On the top block, I have the properties </a:t>
            </a:r>
            <a:r>
              <a:rPr lang="en-US" dirty="0" err="1" smtClean="0"/>
              <a:t>NS</a:t>
            </a:r>
            <a:r>
              <a:rPr lang="en-US" baseline="0" dirty="0" err="1" smtClean="0"/>
              <a:t>Dictionary</a:t>
            </a:r>
            <a:r>
              <a:rPr lang="en-US" baseline="0" dirty="0" smtClean="0"/>
              <a:t>, which just have a simple “foo” key with a “bar” value.  Same thing with my hash map down in Java.  And then I call the </a:t>
            </a:r>
            <a:r>
              <a:rPr lang="en-US" baseline="0" dirty="0" err="1" smtClean="0"/>
              <a:t>putProperties</a:t>
            </a:r>
            <a:r>
              <a:rPr lang="en-US" baseline="0" dirty="0" smtClean="0"/>
              <a:t> method, which is effectively is the save method for a document.  That will insert the properties as the content for that document and create a new revision.</a:t>
            </a:r>
            <a:endParaRPr lang="en-US" dirty="0"/>
          </a:p>
        </p:txBody>
      </p:sp>
      <p:sp>
        <p:nvSpPr>
          <p:cNvPr id="4" name="Slide Number Placeholder 3"/>
          <p:cNvSpPr>
            <a:spLocks noGrp="1"/>
          </p:cNvSpPr>
          <p:nvPr>
            <p:ph type="sldNum" sz="quarter" idx="10"/>
          </p:nvPr>
        </p:nvSpPr>
        <p:spPr/>
        <p:txBody>
          <a:bodyPr/>
          <a:lstStyle/>
          <a:p>
            <a:fld id="{62083972-4235-A041-8018-094DB81FB198}" type="slidenum">
              <a:rPr lang="en-US" smtClean="0">
                <a:solidFill>
                  <a:prstClr val="black"/>
                </a:solidFill>
                <a:latin typeface="Calibri"/>
              </a:rPr>
              <a:pPr/>
              <a:t>19</a:t>
            </a:fld>
            <a:endParaRPr lang="en-US">
              <a:solidFill>
                <a:prstClr val="black"/>
              </a:solidFill>
              <a:latin typeface="Calibri"/>
            </a:endParaRPr>
          </a:p>
        </p:txBody>
      </p:sp>
    </p:spTree>
    <p:extLst>
      <p:ext uri="{BB962C8B-B14F-4D97-AF65-F5344CB8AC3E}">
        <p14:creationId xmlns:p14="http://schemas.microsoft.com/office/powerpoint/2010/main" val="20446935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a record taken from our conference app</a:t>
            </a:r>
            <a:r>
              <a:rPr lang="en-US" baseline="0" dirty="0" smtClean="0"/>
              <a:t> this year using Couchbase mobile.  This is a session record pulled directly out of Couchbase Server, which is the back end that we use for Sync Gateway.  In this case, it’s very straight forward JSON with a nested object graph, so if I need to work with this data it’s just as simple as using normal key-value pair collections that I’m already using in my applications.  </a:t>
            </a:r>
            <a:endParaRPr lang="en-US" dirty="0"/>
          </a:p>
        </p:txBody>
      </p:sp>
      <p:sp>
        <p:nvSpPr>
          <p:cNvPr id="4" name="Slide Number Placeholder 3"/>
          <p:cNvSpPr>
            <a:spLocks noGrp="1"/>
          </p:cNvSpPr>
          <p:nvPr>
            <p:ph type="sldNum" sz="quarter" idx="10"/>
          </p:nvPr>
        </p:nvSpPr>
        <p:spPr/>
        <p:txBody>
          <a:bodyPr/>
          <a:lstStyle/>
          <a:p>
            <a:fld id="{62083972-4235-A041-8018-094DB81FB198}" type="slidenum">
              <a:rPr lang="en-US" smtClean="0">
                <a:solidFill>
                  <a:prstClr val="black"/>
                </a:solidFill>
                <a:latin typeface="Calibri"/>
              </a:rPr>
              <a:pPr/>
              <a:t>20</a:t>
            </a:fld>
            <a:endParaRPr lang="en-US">
              <a:solidFill>
                <a:prstClr val="black"/>
              </a:solidFill>
              <a:latin typeface="Calibri"/>
            </a:endParaRPr>
          </a:p>
        </p:txBody>
      </p:sp>
    </p:spTree>
    <p:extLst>
      <p:ext uri="{BB962C8B-B14F-4D97-AF65-F5344CB8AC3E}">
        <p14:creationId xmlns:p14="http://schemas.microsoft.com/office/powerpoint/2010/main" val="5702121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have two core products</a:t>
            </a:r>
            <a:r>
              <a:rPr lang="en-US" baseline="0" dirty="0" smtClean="0"/>
              <a:t> in Couchbase mobile. </a:t>
            </a:r>
          </a:p>
          <a:p>
            <a:endParaRPr lang="en-US" baseline="0" dirty="0" smtClean="0"/>
          </a:p>
          <a:p>
            <a:pPr marL="228600" indent="-228600">
              <a:buAutoNum type="arabicParenR"/>
            </a:pPr>
            <a:r>
              <a:rPr lang="en-US" baseline="0" dirty="0" smtClean="0"/>
              <a:t>We have Couchbase Lite, which runs on the device</a:t>
            </a:r>
          </a:p>
          <a:p>
            <a:pPr marL="228600" indent="-228600">
              <a:buAutoNum type="arabicParenR"/>
            </a:pPr>
            <a:r>
              <a:rPr lang="en-US" baseline="0" dirty="0" smtClean="0"/>
              <a:t>And we have Sync Gateway, which stands on the border between your private cloud and the public cloud.  </a:t>
            </a:r>
            <a:endParaRPr lang="en-US" dirty="0"/>
          </a:p>
        </p:txBody>
      </p:sp>
      <p:sp>
        <p:nvSpPr>
          <p:cNvPr id="4" name="Slide Number Placeholder 3"/>
          <p:cNvSpPr>
            <a:spLocks noGrp="1"/>
          </p:cNvSpPr>
          <p:nvPr>
            <p:ph type="sldNum" sz="quarter" idx="10"/>
          </p:nvPr>
        </p:nvSpPr>
        <p:spPr/>
        <p:txBody>
          <a:bodyPr/>
          <a:lstStyle/>
          <a:p>
            <a:fld id="{62083972-4235-A041-8018-094DB81FB198}" type="slidenum">
              <a:rPr lang="en-US" smtClean="0"/>
              <a:t>21</a:t>
            </a:fld>
            <a:endParaRPr lang="en-US"/>
          </a:p>
        </p:txBody>
      </p:sp>
    </p:spTree>
    <p:extLst>
      <p:ext uri="{BB962C8B-B14F-4D97-AF65-F5344CB8AC3E}">
        <p14:creationId xmlns:p14="http://schemas.microsoft.com/office/powerpoint/2010/main" val="15513057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a:t>
            </a:r>
            <a:r>
              <a:rPr lang="en-US" baseline="0" dirty="0" smtClean="0"/>
              <a:t> here’s in example in Java in this case, continuing where we left off, we are going to create a view, which is our name for an index in Couchbase lite.  In this case, I am creating a view, called “</a:t>
            </a:r>
            <a:r>
              <a:rPr lang="en-US" baseline="0" dirty="0" err="1" smtClean="0"/>
              <a:t>viewItemsByDate</a:t>
            </a:r>
            <a:r>
              <a:rPr lang="en-US" baseline="0" dirty="0" smtClean="0"/>
              <a:t>” and again, I’m following that same get or create semantics here.  I</a:t>
            </a:r>
            <a:r>
              <a:rPr lang="fr-FR" baseline="0" dirty="0" smtClean="0"/>
              <a:t>’</a:t>
            </a:r>
            <a:r>
              <a:rPr lang="en-US" baseline="0" dirty="0" smtClean="0"/>
              <a:t>m providing a map function here, and the map function receives a Java map object and it also is given a callback object, as a delegate.</a:t>
            </a:r>
          </a:p>
          <a:p>
            <a:endParaRPr lang="en-US" baseline="0" dirty="0" smtClean="0"/>
          </a:p>
          <a:p>
            <a:r>
              <a:rPr lang="en-US" baseline="0" dirty="0" smtClean="0"/>
              <a:t>So I can do some basic things, where I can verify that the incoming document has a key called “</a:t>
            </a:r>
            <a:r>
              <a:rPr lang="en-US" baseline="0" dirty="0" err="1" smtClean="0"/>
              <a:t>create_at</a:t>
            </a:r>
            <a:r>
              <a:rPr lang="en-US" baseline="0" dirty="0" smtClean="0"/>
              <a:t>” which I would have created in my application code elsewhere, and that if it’s not there, then we’re not actually going to index this document.  But if it is there, I’m going to call the emit function back, to insert a key-value pair into the dictionary.  In this case, I’m only setting a value for the key, which is the actual time stamp itself as a string, and I don’t actually need to provide a value, so I pass null.</a:t>
            </a:r>
          </a:p>
          <a:p>
            <a:endParaRPr lang="en-US" baseline="0" dirty="0" smtClean="0"/>
          </a:p>
          <a:p>
            <a:r>
              <a:rPr lang="en-US" baseline="0" dirty="0" smtClean="0"/>
              <a:t>In my case, I just want to do a simple ordering based on creation time stamp, and passing null lets me save a little space on disk.</a:t>
            </a:r>
          </a:p>
          <a:p>
            <a:endParaRPr lang="en-US" baseline="0" dirty="0" smtClean="0"/>
          </a:p>
          <a:p>
            <a:r>
              <a:rPr lang="en-US" baseline="0" dirty="0" smtClean="0"/>
              <a:t>Finally, once I’ve got my view created, all I need to do to get a query object is call “</a:t>
            </a:r>
            <a:r>
              <a:rPr lang="en-US" baseline="0" dirty="0" err="1" smtClean="0"/>
              <a:t>createquery</a:t>
            </a:r>
            <a:r>
              <a:rPr lang="en-US" baseline="0" dirty="0" smtClean="0"/>
              <a:t>”.  The query let’s us set some things, like we can filter by ranges, we can also set the sort order, and you’ll notice here I’m doing something called a “</a:t>
            </a:r>
            <a:r>
              <a:rPr lang="en-US" baseline="0" dirty="0" err="1" smtClean="0"/>
              <a:t>livequery</a:t>
            </a:r>
            <a:r>
              <a:rPr lang="en-US" baseline="0" dirty="0" smtClean="0"/>
              <a:t>” which we will talk about in a second when we talk about event notifications.</a:t>
            </a:r>
          </a:p>
          <a:p>
            <a:endParaRPr lang="en-US" baseline="0" dirty="0" smtClean="0"/>
          </a:p>
          <a:p>
            <a:r>
              <a:rPr lang="en-US" baseline="0" dirty="0" smtClean="0"/>
              <a:t>But a live query lets us effectively create a never ending query, so that whenever results are return, whether it’s going through results already on disk, or later on as new records are inserted into the database, the same logic will get called back so I can handle any future changes to the data, the same way I would handle the initial query.</a:t>
            </a:r>
          </a:p>
          <a:p>
            <a:endParaRPr lang="en-US" baseline="0" dirty="0" smtClean="0"/>
          </a:p>
          <a:p>
            <a:r>
              <a:rPr lang="en-US" baseline="0" dirty="0" smtClean="0"/>
              <a:t>It is a very powerful change in how we build applications, and it reduces the amount of cruft code that we write.</a:t>
            </a:r>
          </a:p>
          <a:p>
            <a:endParaRPr lang="en-US" baseline="0" dirty="0" smtClean="0"/>
          </a:p>
          <a:p>
            <a:endParaRPr lang="en-US" baseline="0" dirty="0" smtClean="0"/>
          </a:p>
          <a:p>
            <a:endParaRPr lang="en-US" baseline="0" dirty="0" smtClean="0"/>
          </a:p>
          <a:p>
            <a:endParaRPr lang="en-US" baseline="0" dirty="0" smtClean="0"/>
          </a:p>
          <a:p>
            <a:endParaRPr lang="en-US" baseline="0" dirty="0" smtClean="0"/>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62083972-4235-A041-8018-094DB81FB198}" type="slidenum">
              <a:rPr lang="en-US" smtClean="0">
                <a:solidFill>
                  <a:prstClr val="black"/>
                </a:solidFill>
                <a:latin typeface="Calibri"/>
              </a:rPr>
              <a:pPr/>
              <a:t>23</a:t>
            </a:fld>
            <a:endParaRPr lang="en-US">
              <a:solidFill>
                <a:prstClr val="black"/>
              </a:solidFill>
              <a:latin typeface="Calibri"/>
            </a:endParaRPr>
          </a:p>
        </p:txBody>
      </p:sp>
    </p:spTree>
    <p:extLst>
      <p:ext uri="{BB962C8B-B14F-4D97-AF65-F5344CB8AC3E}">
        <p14:creationId xmlns:p14="http://schemas.microsoft.com/office/powerpoint/2010/main" val="23083845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have two core products</a:t>
            </a:r>
            <a:r>
              <a:rPr lang="en-US" baseline="0" dirty="0" smtClean="0"/>
              <a:t> in Couchbase mobile. </a:t>
            </a:r>
          </a:p>
          <a:p>
            <a:endParaRPr lang="en-US" baseline="0" dirty="0" smtClean="0"/>
          </a:p>
          <a:p>
            <a:pPr marL="228600" indent="-228600">
              <a:buAutoNum type="arabicParenR"/>
            </a:pPr>
            <a:r>
              <a:rPr lang="en-US" baseline="0" dirty="0" smtClean="0"/>
              <a:t>We have Couchbase Lite, which runs on the device</a:t>
            </a:r>
          </a:p>
          <a:p>
            <a:pPr marL="228600" indent="-228600">
              <a:buAutoNum type="arabicParenR"/>
            </a:pPr>
            <a:r>
              <a:rPr lang="en-US" baseline="0" dirty="0" smtClean="0"/>
              <a:t>And we have Sync Gateway, which stands on the border between your private cloud and the public cloud.  </a:t>
            </a:r>
            <a:endParaRPr lang="en-US" dirty="0"/>
          </a:p>
        </p:txBody>
      </p:sp>
      <p:sp>
        <p:nvSpPr>
          <p:cNvPr id="4" name="Slide Number Placeholder 3"/>
          <p:cNvSpPr>
            <a:spLocks noGrp="1"/>
          </p:cNvSpPr>
          <p:nvPr>
            <p:ph type="sldNum" sz="quarter" idx="10"/>
          </p:nvPr>
        </p:nvSpPr>
        <p:spPr/>
        <p:txBody>
          <a:bodyPr/>
          <a:lstStyle/>
          <a:p>
            <a:fld id="{62083972-4235-A041-8018-094DB81FB198}" type="slidenum">
              <a:rPr lang="en-US" smtClean="0"/>
              <a:t>24</a:t>
            </a:fld>
            <a:endParaRPr lang="en-US"/>
          </a:p>
        </p:txBody>
      </p:sp>
    </p:spTree>
    <p:extLst>
      <p:ext uri="{BB962C8B-B14F-4D97-AF65-F5344CB8AC3E}">
        <p14:creationId xmlns:p14="http://schemas.microsoft.com/office/powerpoint/2010/main" val="15513057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Here’s a complete comprehensive</a:t>
            </a:r>
            <a:r>
              <a:rPr lang="en-US" baseline="0" dirty="0" smtClean="0"/>
              <a:t> example of what it takes to start up a continuous, bi-direction sync session, in </a:t>
            </a:r>
            <a:r>
              <a:rPr lang="en-US" baseline="0" dirty="0" err="1" smtClean="0"/>
              <a:t>iOS</a:t>
            </a:r>
            <a:r>
              <a:rPr lang="en-US" baseline="0" dirty="0" smtClean="0"/>
              <a:t> in this case, where I’m even throwing in subscribing to change notifications, and I’m also adding in authentication.  In this case, basic http authentication.</a:t>
            </a:r>
          </a:p>
          <a:p>
            <a:endParaRPr lang="en-US" baseline="0" dirty="0" smtClean="0"/>
          </a:p>
          <a:p>
            <a:r>
              <a:rPr lang="en-US" dirty="0" smtClean="0"/>
              <a:t>So this is,</a:t>
            </a:r>
            <a:r>
              <a:rPr lang="en-US" baseline="0" dirty="0" smtClean="0"/>
              <a:t> in 99% of use cases, the most code you would ever have to write in your application to sync enable it, this is very powerful.  At the minimum, only the first three lines and the last two lines, would be required.  </a:t>
            </a:r>
          </a:p>
          <a:p>
            <a:endParaRPr lang="en-US" baseline="0" dirty="0" smtClean="0"/>
          </a:p>
          <a:p>
            <a:r>
              <a:rPr lang="en-US" baseline="0" dirty="0" smtClean="0"/>
              <a:t>It’s a very powerful way to program.  If you’re building locally, you’re also effectively building remotely as well.</a:t>
            </a:r>
            <a:endParaRPr lang="en-US" dirty="0"/>
          </a:p>
        </p:txBody>
      </p:sp>
      <p:sp>
        <p:nvSpPr>
          <p:cNvPr id="4" name="Slide Number Placeholder 3"/>
          <p:cNvSpPr>
            <a:spLocks noGrp="1"/>
          </p:cNvSpPr>
          <p:nvPr>
            <p:ph type="sldNum" sz="quarter" idx="10"/>
          </p:nvPr>
        </p:nvSpPr>
        <p:spPr/>
        <p:txBody>
          <a:bodyPr/>
          <a:lstStyle/>
          <a:p>
            <a:fld id="{62083972-4235-A041-8018-094DB81FB198}" type="slidenum">
              <a:rPr lang="en-US" smtClean="0">
                <a:solidFill>
                  <a:prstClr val="black"/>
                </a:solidFill>
                <a:latin typeface="Calibri"/>
              </a:rPr>
              <a:pPr/>
              <a:t>30</a:t>
            </a:fld>
            <a:endParaRPr lang="en-US">
              <a:solidFill>
                <a:prstClr val="black"/>
              </a:solidFill>
              <a:latin typeface="Calibri"/>
            </a:endParaRPr>
          </a:p>
        </p:txBody>
      </p:sp>
    </p:spTree>
    <p:extLst>
      <p:ext uri="{BB962C8B-B14F-4D97-AF65-F5344CB8AC3E}">
        <p14:creationId xmlns:p14="http://schemas.microsoft.com/office/powerpoint/2010/main" val="415828207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Sync gateway also handles the permanent persistence of your applications data in your Couchbase Server cluster</a:t>
            </a:r>
            <a:r>
              <a:rPr lang="en-US" baseline="0" dirty="0" smtClean="0"/>
              <a:t> that lives in your private data center.  So as your device is syncing with sync gateway and pushing your data up, sync gateway is also writing that data into the permanent data store, backed by our highly scalable Couchbase Server technology.</a:t>
            </a:r>
            <a:endParaRPr lang="en-US" dirty="0" smtClean="0"/>
          </a:p>
          <a:p>
            <a:endParaRPr lang="en-US" dirty="0" smtClean="0"/>
          </a:p>
          <a:p>
            <a:r>
              <a:rPr lang="en-US" dirty="0" smtClean="0"/>
              <a:t>Now,</a:t>
            </a:r>
            <a:r>
              <a:rPr lang="en-US" baseline="0" dirty="0" smtClean="0"/>
              <a:t> l</a:t>
            </a:r>
            <a:r>
              <a:rPr lang="en-US" dirty="0" smtClean="0"/>
              <a:t>et’s look at security layer concerns:</a:t>
            </a:r>
            <a:r>
              <a:rPr lang="en-US" baseline="0" dirty="0" smtClean="0"/>
              <a:t> in this particular case, authorization.</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62083972-4235-A041-8018-094DB81FB198}" type="slidenum">
              <a:rPr lang="en-US" smtClean="0"/>
              <a:t>31</a:t>
            </a:fld>
            <a:endParaRPr lang="en-US"/>
          </a:p>
        </p:txBody>
      </p:sp>
    </p:spTree>
    <p:extLst>
      <p:ext uri="{BB962C8B-B14F-4D97-AF65-F5344CB8AC3E}">
        <p14:creationId xmlns:p14="http://schemas.microsoft.com/office/powerpoint/2010/main" val="24527679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is a very simple example of what</a:t>
            </a:r>
            <a:r>
              <a:rPr lang="en-US" baseline="0" dirty="0" smtClean="0"/>
              <a:t> a sync function looks like.  In this, I’m only dealing with a specific type of document, called “</a:t>
            </a:r>
            <a:r>
              <a:rPr lang="en-US" baseline="0" dirty="0" err="1" smtClean="0"/>
              <a:t>chatroom</a:t>
            </a:r>
            <a:r>
              <a:rPr lang="en-US" baseline="0" dirty="0" smtClean="0"/>
              <a:t>”.  Type is simply a key that I defined in my document when I saved it,  in this case, I’m looking at “</a:t>
            </a:r>
            <a:r>
              <a:rPr lang="en-US" baseline="0" dirty="0" err="1" smtClean="0"/>
              <a:t>chatroom</a:t>
            </a:r>
            <a:r>
              <a:rPr lang="en-US" baseline="0" dirty="0" smtClean="0"/>
              <a:t>” as the value.  </a:t>
            </a:r>
          </a:p>
          <a:p>
            <a:endParaRPr lang="en-US" baseline="0" dirty="0" smtClean="0"/>
          </a:p>
          <a:p>
            <a:r>
              <a:rPr lang="en-US" baseline="0" dirty="0" smtClean="0"/>
              <a:t>For any document that represents a </a:t>
            </a:r>
            <a:r>
              <a:rPr lang="en-US" baseline="0" dirty="0" err="1" smtClean="0"/>
              <a:t>chatroom</a:t>
            </a:r>
            <a:r>
              <a:rPr lang="en-US" baseline="0" dirty="0" smtClean="0"/>
              <a:t> object, I can grant access to anybody that’s in the members array that I included in my document, and I can even let my document store channel name key-value pairs, so that anyone in that channel can have access as well.  </a:t>
            </a:r>
          </a:p>
          <a:p>
            <a:endParaRPr lang="en-US" baseline="0" dirty="0" smtClean="0"/>
          </a:p>
          <a:p>
            <a:r>
              <a:rPr lang="en-US" baseline="0" dirty="0" smtClean="0"/>
              <a:t>Finally, I put this document in the channel, so that it shows up to those users with access.</a:t>
            </a:r>
            <a:endParaRPr lang="en-US" dirty="0"/>
          </a:p>
        </p:txBody>
      </p:sp>
      <p:sp>
        <p:nvSpPr>
          <p:cNvPr id="4" name="Slide Number Placeholder 3"/>
          <p:cNvSpPr>
            <a:spLocks noGrp="1"/>
          </p:cNvSpPr>
          <p:nvPr>
            <p:ph type="sldNum" sz="quarter" idx="10"/>
          </p:nvPr>
        </p:nvSpPr>
        <p:spPr/>
        <p:txBody>
          <a:bodyPr/>
          <a:lstStyle/>
          <a:p>
            <a:fld id="{62083972-4235-A041-8018-094DB81FB198}" type="slidenum">
              <a:rPr lang="en-US" smtClean="0"/>
              <a:t>35</a:t>
            </a:fld>
            <a:endParaRPr lang="en-US"/>
          </a:p>
        </p:txBody>
      </p:sp>
    </p:spTree>
    <p:extLst>
      <p:ext uri="{BB962C8B-B14F-4D97-AF65-F5344CB8AC3E}">
        <p14:creationId xmlns:p14="http://schemas.microsoft.com/office/powerpoint/2010/main" val="57598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Creating a Database</a:t>
            </a:r>
          </a:p>
          <a:p>
            <a:r>
              <a:rPr lang="en-US" dirty="0" smtClean="0"/>
              <a:t>----</a:t>
            </a:r>
          </a:p>
          <a:p>
            <a:endParaRPr lang="en-US" dirty="0" smtClean="0"/>
          </a:p>
          <a:p>
            <a:r>
              <a:rPr lang="en-US" dirty="0" err="1" smtClean="0"/>
              <a:t>cblite.getURL</a:t>
            </a:r>
            <a:r>
              <a:rPr lang="en-US" dirty="0" smtClean="0"/>
              <a:t> is the only available plugin</a:t>
            </a:r>
            <a:r>
              <a:rPr lang="en-US" baseline="0" dirty="0" smtClean="0"/>
              <a:t> function.</a:t>
            </a:r>
          </a:p>
          <a:p>
            <a:endParaRPr lang="en-US" baseline="0" dirty="0" smtClean="0"/>
          </a:p>
          <a:p>
            <a:r>
              <a:rPr lang="en-US" baseline="0" dirty="0" smtClean="0"/>
              <a:t>Use the URL to create a new </a:t>
            </a:r>
            <a:r>
              <a:rPr lang="en-US" baseline="0" dirty="0" err="1" smtClean="0"/>
              <a:t>ng</a:t>
            </a:r>
            <a:r>
              <a:rPr lang="en-US" baseline="0" dirty="0" smtClean="0"/>
              <a:t>-</a:t>
            </a:r>
            <a:r>
              <a:rPr lang="en-US" baseline="0" dirty="0" err="1" smtClean="0"/>
              <a:t>couchbase</a:t>
            </a:r>
            <a:r>
              <a:rPr lang="en-US" baseline="0" dirty="0" smtClean="0"/>
              <a:t>-lite object and assign it a database name.  All requests will go against this URL and database including the “</a:t>
            </a:r>
            <a:r>
              <a:rPr lang="en-US" baseline="0" dirty="0" err="1" smtClean="0"/>
              <a:t>createDatabase</a:t>
            </a:r>
            <a:r>
              <a:rPr lang="en-US" baseline="0" dirty="0" smtClean="0"/>
              <a:t>” function.</a:t>
            </a:r>
          </a:p>
        </p:txBody>
      </p:sp>
      <p:sp>
        <p:nvSpPr>
          <p:cNvPr id="4" name="Slide Number Placeholder 3"/>
          <p:cNvSpPr>
            <a:spLocks noGrp="1"/>
          </p:cNvSpPr>
          <p:nvPr>
            <p:ph type="sldNum" sz="quarter" idx="10"/>
          </p:nvPr>
        </p:nvSpPr>
        <p:spPr/>
        <p:txBody>
          <a:bodyPr/>
          <a:lstStyle/>
          <a:p>
            <a:fld id="{615C908D-C35B-B346-A739-79C621D2BD36}" type="slidenum">
              <a:rPr lang="en-US" smtClean="0"/>
              <a:t>51</a:t>
            </a:fld>
            <a:endParaRPr lang="en-US"/>
          </a:p>
        </p:txBody>
      </p:sp>
    </p:spTree>
    <p:extLst>
      <p:ext uri="{BB962C8B-B14F-4D97-AF65-F5344CB8AC3E}">
        <p14:creationId xmlns:p14="http://schemas.microsoft.com/office/powerpoint/2010/main" val="34753603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Inserting Documents</a:t>
            </a:r>
          </a:p>
          <a:p>
            <a:r>
              <a:rPr lang="en-US" dirty="0" smtClean="0"/>
              <a:t>----</a:t>
            </a:r>
          </a:p>
          <a:p>
            <a:endParaRPr lang="en-US" dirty="0" smtClean="0"/>
          </a:p>
          <a:p>
            <a:r>
              <a:rPr lang="en-US" dirty="0" smtClean="0"/>
              <a:t>Show that you can take a JavaScript</a:t>
            </a:r>
            <a:r>
              <a:rPr lang="en-US" baseline="0" dirty="0" smtClean="0"/>
              <a:t> object and insert it directly into Couchbase Lite without any further manipulations.  Database transactions return promises to remain asynchronous.</a:t>
            </a:r>
            <a:endParaRPr lang="en-US" dirty="0"/>
          </a:p>
        </p:txBody>
      </p:sp>
      <p:sp>
        <p:nvSpPr>
          <p:cNvPr id="4" name="Slide Number Placeholder 3"/>
          <p:cNvSpPr>
            <a:spLocks noGrp="1"/>
          </p:cNvSpPr>
          <p:nvPr>
            <p:ph type="sldNum" sz="quarter" idx="10"/>
          </p:nvPr>
        </p:nvSpPr>
        <p:spPr/>
        <p:txBody>
          <a:bodyPr/>
          <a:lstStyle/>
          <a:p>
            <a:fld id="{615C908D-C35B-B346-A739-79C621D2BD36}" type="slidenum">
              <a:rPr lang="en-US" smtClean="0"/>
              <a:t>52</a:t>
            </a:fld>
            <a:endParaRPr lang="en-US"/>
          </a:p>
        </p:txBody>
      </p:sp>
    </p:spTree>
    <p:extLst>
      <p:ext uri="{BB962C8B-B14F-4D97-AF65-F5344CB8AC3E}">
        <p14:creationId xmlns:p14="http://schemas.microsoft.com/office/powerpoint/2010/main" val="3108716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Today’s Mobile Apps</a:t>
            </a:r>
          </a:p>
          <a:p>
            <a:r>
              <a:rPr lang="en-US" dirty="0" smtClean="0"/>
              <a:t>----</a:t>
            </a:r>
          </a:p>
          <a:p>
            <a:endParaRPr lang="en-US" dirty="0" smtClean="0"/>
          </a:p>
          <a:p>
            <a:r>
              <a:rPr lang="en-US" dirty="0" smtClean="0"/>
              <a:t>Most of today’s mobile apps are designed so that any remote data, whether downloading records from a server or uploading your local data, requires</a:t>
            </a:r>
            <a:r>
              <a:rPr lang="en-US" baseline="0" dirty="0" smtClean="0"/>
              <a:t> the network to be available and online.  </a:t>
            </a:r>
          </a:p>
          <a:p>
            <a:pPr marL="0" indent="0">
              <a:buFontTx/>
              <a:buNone/>
            </a:pPr>
            <a:endParaRPr lang="en-US" baseline="0" dirty="0" smtClean="0"/>
          </a:p>
          <a:p>
            <a:pPr marL="0" indent="0">
              <a:buFontTx/>
              <a:buNone/>
            </a:pPr>
            <a:r>
              <a:rPr lang="en-US" baseline="0" dirty="0" smtClean="0"/>
              <a:t>As long as that’s the case, and the Internet connection is fast enough, and there aren’t any problems, then the app performs exactly as expected—and that’s great.</a:t>
            </a:r>
          </a:p>
          <a:p>
            <a:endParaRPr lang="en-US" baseline="0" dirty="0" smtClean="0"/>
          </a:p>
          <a:p>
            <a:r>
              <a:rPr lang="en-US" baseline="0" dirty="0" smtClean="0"/>
              <a:t>But as soon as the network begins to degrade, say we’re down to just a couple of tower bars, or the Wi-F is having a bunch of latency—that sort of thing—then we start to see the app’s user experience break down.</a:t>
            </a:r>
            <a:r>
              <a:rPr lang="en-US" dirty="0" smtClean="0"/>
              <a:t> </a:t>
            </a:r>
            <a:r>
              <a:rPr lang="en-US" baseline="0" dirty="0" smtClean="0"/>
              <a:t>That’s when we see the progress notification UI hints show up, the spinners, the waiting.</a:t>
            </a:r>
            <a:r>
              <a:rPr lang="en-US" dirty="0" smtClean="0"/>
              <a:t> </a:t>
            </a:r>
          </a:p>
          <a:p>
            <a:endParaRPr lang="en-US" baseline="0" dirty="0"/>
          </a:p>
          <a:p>
            <a:r>
              <a:rPr lang="en-US" baseline="0" dirty="0" smtClean="0"/>
              <a:t>If things get bad enough, we will see an error message saying that, “I’m sorry you can’t do what you were trying to do right now, you’ll have to try later.”  Whatever work you were doing is lost, and the end result is a user who is unhappy and dissatisfied</a:t>
            </a:r>
            <a:r>
              <a:rPr lang="en-US" dirty="0" smtClean="0"/>
              <a:t> and can use your app.</a:t>
            </a:r>
            <a:endParaRPr lang="en-US" dirty="0"/>
          </a:p>
        </p:txBody>
      </p:sp>
      <p:sp>
        <p:nvSpPr>
          <p:cNvPr id="4" name="Slide Number Placeholder 3"/>
          <p:cNvSpPr>
            <a:spLocks noGrp="1"/>
          </p:cNvSpPr>
          <p:nvPr>
            <p:ph type="sldNum" sz="quarter" idx="10"/>
          </p:nvPr>
        </p:nvSpPr>
        <p:spPr/>
        <p:txBody>
          <a:bodyPr/>
          <a:lstStyle/>
          <a:p>
            <a:fld id="{62083972-4235-A041-8018-094DB81FB198}" type="slidenum">
              <a:rPr lang="en-US" smtClean="0"/>
              <a:t>9</a:t>
            </a:fld>
            <a:endParaRPr lang="en-US"/>
          </a:p>
        </p:txBody>
      </p:sp>
    </p:spTree>
    <p:extLst>
      <p:ext uri="{BB962C8B-B14F-4D97-AF65-F5344CB8AC3E}">
        <p14:creationId xmlns:p14="http://schemas.microsoft.com/office/powerpoint/2010/main" val="80330799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Couchbase Lite Views</a:t>
            </a:r>
          </a:p>
          <a:p>
            <a:r>
              <a:rPr lang="en-US" dirty="0" smtClean="0"/>
              <a:t>----</a:t>
            </a:r>
          </a:p>
          <a:p>
            <a:endParaRPr lang="en-US" dirty="0" smtClean="0"/>
          </a:p>
          <a:p>
            <a:r>
              <a:rPr lang="en-US" dirty="0" smtClean="0"/>
              <a:t>Elaborate the differences between HTML5 local storage and </a:t>
            </a:r>
            <a:r>
              <a:rPr lang="en-US" dirty="0" err="1" smtClean="0"/>
              <a:t>NoSQL</a:t>
            </a:r>
            <a:r>
              <a:rPr lang="en-US" dirty="0" smtClean="0"/>
              <a:t>. </a:t>
            </a:r>
          </a:p>
          <a:p>
            <a:endParaRPr lang="en-US" dirty="0" smtClean="0"/>
          </a:p>
          <a:p>
            <a:r>
              <a:rPr lang="en-US" dirty="0" smtClean="0"/>
              <a:t>With</a:t>
            </a:r>
            <a:r>
              <a:rPr lang="en-US" baseline="0" dirty="0" smtClean="0"/>
              <a:t> HTML5 local storage you’re probably going to serialize all data into a single property.  This single property is going to become quite large and hard to maintain, but you’re going to do your lookups with that one key name that you probably remember.</a:t>
            </a:r>
          </a:p>
          <a:p>
            <a:endParaRPr lang="en-US" baseline="0" dirty="0" smtClean="0"/>
          </a:p>
          <a:p>
            <a:r>
              <a:rPr lang="en-US" baseline="0" dirty="0" smtClean="0"/>
              <a:t>With </a:t>
            </a:r>
            <a:r>
              <a:rPr lang="en-US" baseline="0" dirty="0" err="1" smtClean="0"/>
              <a:t>NoSQL</a:t>
            </a:r>
            <a:r>
              <a:rPr lang="en-US" baseline="0" dirty="0" smtClean="0"/>
              <a:t> documents you’re going to have many documents which you probably won’t remember the key names for.  To get all these documents you’re going to need to design a view for querying them.  In the case of the </a:t>
            </a:r>
            <a:r>
              <a:rPr lang="en-US" baseline="0" dirty="0" err="1" smtClean="0"/>
              <a:t>Todo</a:t>
            </a:r>
            <a:r>
              <a:rPr lang="en-US" baseline="0" dirty="0" smtClean="0"/>
              <a:t> Lite example, there are two views.  A view for querying lists and a view for querying the tasks that exist in a list.</a:t>
            </a:r>
            <a:endParaRPr lang="en-US" dirty="0"/>
          </a:p>
        </p:txBody>
      </p:sp>
      <p:sp>
        <p:nvSpPr>
          <p:cNvPr id="4" name="Slide Number Placeholder 3"/>
          <p:cNvSpPr>
            <a:spLocks noGrp="1"/>
          </p:cNvSpPr>
          <p:nvPr>
            <p:ph type="sldNum" sz="quarter" idx="10"/>
          </p:nvPr>
        </p:nvSpPr>
        <p:spPr/>
        <p:txBody>
          <a:bodyPr/>
          <a:lstStyle/>
          <a:p>
            <a:fld id="{615C908D-C35B-B346-A739-79C621D2BD36}" type="slidenum">
              <a:rPr lang="en-US" smtClean="0"/>
              <a:t>53</a:t>
            </a:fld>
            <a:endParaRPr lang="en-US"/>
          </a:p>
        </p:txBody>
      </p:sp>
    </p:spTree>
    <p:extLst>
      <p:ext uri="{BB962C8B-B14F-4D97-AF65-F5344CB8AC3E}">
        <p14:creationId xmlns:p14="http://schemas.microsoft.com/office/powerpoint/2010/main" val="37899859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Querying Couchbase Views</a:t>
            </a:r>
          </a:p>
          <a:p>
            <a:r>
              <a:rPr lang="en-US" dirty="0" smtClean="0"/>
              <a:t>----</a:t>
            </a:r>
          </a:p>
          <a:p>
            <a:endParaRPr lang="en-US" dirty="0" smtClean="0"/>
          </a:p>
          <a:p>
            <a:r>
              <a:rPr lang="en-US" dirty="0" smtClean="0"/>
              <a:t>Querying</a:t>
            </a:r>
            <a:r>
              <a:rPr lang="en-US" baseline="0" dirty="0" smtClean="0"/>
              <a:t> the “lists” view will return all lists, but of course in a promise to remain asynchronous.  You also have the option to pass a start key, which is obvious in the example of querying the “tasks” view.  You don’t want to query all the tasks, only the particular tasks that go with a list.</a:t>
            </a:r>
            <a:endParaRPr lang="en-US" dirty="0"/>
          </a:p>
        </p:txBody>
      </p:sp>
      <p:sp>
        <p:nvSpPr>
          <p:cNvPr id="4" name="Slide Number Placeholder 3"/>
          <p:cNvSpPr>
            <a:spLocks noGrp="1"/>
          </p:cNvSpPr>
          <p:nvPr>
            <p:ph type="sldNum" sz="quarter" idx="10"/>
          </p:nvPr>
        </p:nvSpPr>
        <p:spPr/>
        <p:txBody>
          <a:bodyPr/>
          <a:lstStyle/>
          <a:p>
            <a:fld id="{615C908D-C35B-B346-A739-79C621D2BD36}" type="slidenum">
              <a:rPr lang="en-US" smtClean="0"/>
              <a:t>54</a:t>
            </a:fld>
            <a:endParaRPr lang="en-US"/>
          </a:p>
        </p:txBody>
      </p:sp>
    </p:spTree>
    <p:extLst>
      <p:ext uri="{BB962C8B-B14F-4D97-AF65-F5344CB8AC3E}">
        <p14:creationId xmlns:p14="http://schemas.microsoft.com/office/powerpoint/2010/main" val="395049092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Replication With</a:t>
            </a:r>
            <a:r>
              <a:rPr lang="en-US" baseline="0" dirty="0" smtClean="0"/>
              <a:t> Sync Gateway</a:t>
            </a:r>
          </a:p>
          <a:p>
            <a:r>
              <a:rPr lang="en-US" baseline="0" dirty="0" smtClean="0"/>
              <a:t>----</a:t>
            </a:r>
          </a:p>
          <a:p>
            <a:endParaRPr lang="en-US" baseline="0" dirty="0" smtClean="0"/>
          </a:p>
          <a:p>
            <a:r>
              <a:rPr lang="en-US" baseline="0" dirty="0" smtClean="0"/>
              <a:t>When replication starts, it will asynchronously happen in the background.  In this example, replication will continuously happen, pushing all local changes to the sync gateway.  Once local starts replicating up, we also replicate the sync gateway down to local.  We are starting two replication processes.</a:t>
            </a:r>
            <a:endParaRPr lang="en-US" dirty="0"/>
          </a:p>
        </p:txBody>
      </p:sp>
      <p:sp>
        <p:nvSpPr>
          <p:cNvPr id="4" name="Slide Number Placeholder 3"/>
          <p:cNvSpPr>
            <a:spLocks noGrp="1"/>
          </p:cNvSpPr>
          <p:nvPr>
            <p:ph type="sldNum" sz="quarter" idx="10"/>
          </p:nvPr>
        </p:nvSpPr>
        <p:spPr/>
        <p:txBody>
          <a:bodyPr/>
          <a:lstStyle/>
          <a:p>
            <a:fld id="{615C908D-C35B-B346-A739-79C621D2BD36}" type="slidenum">
              <a:rPr lang="en-US" smtClean="0"/>
              <a:t>55</a:t>
            </a:fld>
            <a:endParaRPr lang="en-US"/>
          </a:p>
        </p:txBody>
      </p:sp>
    </p:spTree>
    <p:extLst>
      <p:ext uri="{BB962C8B-B14F-4D97-AF65-F5344CB8AC3E}">
        <p14:creationId xmlns:p14="http://schemas.microsoft.com/office/powerpoint/2010/main" val="422315980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Listen for Changes</a:t>
            </a:r>
          </a:p>
          <a:p>
            <a:r>
              <a:rPr lang="en-US" dirty="0" smtClean="0"/>
              <a:t>----</a:t>
            </a:r>
          </a:p>
          <a:p>
            <a:endParaRPr lang="en-US" dirty="0" smtClean="0"/>
          </a:p>
          <a:p>
            <a:r>
              <a:rPr lang="en-US" dirty="0" smtClean="0"/>
              <a:t>The “listen()” function of </a:t>
            </a:r>
            <a:r>
              <a:rPr lang="en-US" dirty="0" err="1" smtClean="0"/>
              <a:t>ng</a:t>
            </a:r>
            <a:r>
              <a:rPr lang="en-US" dirty="0" smtClean="0"/>
              <a:t>-</a:t>
            </a:r>
            <a:r>
              <a:rPr lang="en-US" dirty="0" err="1" smtClean="0"/>
              <a:t>couchbase</a:t>
            </a:r>
            <a:r>
              <a:rPr lang="en-US" dirty="0" smtClean="0"/>
              <a:t>-lite</a:t>
            </a:r>
            <a:r>
              <a:rPr lang="en-US" baseline="0" dirty="0" smtClean="0"/>
              <a:t> will broadcast any changes it picks up by doing continuous long-polls against the API.  Changes include those done locally and remotely.  Anything broadcasted can be picked up in </a:t>
            </a:r>
            <a:r>
              <a:rPr lang="en-US" baseline="0" dirty="0" err="1" smtClean="0"/>
              <a:t>AngularJS</a:t>
            </a:r>
            <a:r>
              <a:rPr lang="en-US" baseline="0" dirty="0" smtClean="0"/>
              <a:t> with the “$on” method of “$</a:t>
            </a:r>
            <a:r>
              <a:rPr lang="en-US" baseline="0" dirty="0" err="1" smtClean="0"/>
              <a:t>rootScope</a:t>
            </a:r>
            <a:r>
              <a:rPr lang="en-US" baseline="0" dirty="0" smtClean="0"/>
              <a:t>”.</a:t>
            </a:r>
          </a:p>
          <a:p>
            <a:endParaRPr lang="en-US" baseline="0" dirty="0" smtClean="0"/>
          </a:p>
          <a:p>
            <a:r>
              <a:rPr lang="en-US" baseline="0" dirty="0" smtClean="0"/>
              <a:t>Broadcasted information is in array form with properties that contain ID and “possibly” a deleted property to signify that a document has been deleted</a:t>
            </a:r>
            <a:endParaRPr lang="en-US" dirty="0"/>
          </a:p>
        </p:txBody>
      </p:sp>
      <p:sp>
        <p:nvSpPr>
          <p:cNvPr id="4" name="Slide Number Placeholder 3"/>
          <p:cNvSpPr>
            <a:spLocks noGrp="1"/>
          </p:cNvSpPr>
          <p:nvPr>
            <p:ph type="sldNum" sz="quarter" idx="10"/>
          </p:nvPr>
        </p:nvSpPr>
        <p:spPr/>
        <p:txBody>
          <a:bodyPr/>
          <a:lstStyle/>
          <a:p>
            <a:fld id="{615C908D-C35B-B346-A739-79C621D2BD36}" type="slidenum">
              <a:rPr lang="en-US" smtClean="0"/>
              <a:t>56</a:t>
            </a:fld>
            <a:endParaRPr lang="en-US"/>
          </a:p>
        </p:txBody>
      </p:sp>
    </p:spTree>
    <p:extLst>
      <p:ext uri="{BB962C8B-B14F-4D97-AF65-F5344CB8AC3E}">
        <p14:creationId xmlns:p14="http://schemas.microsoft.com/office/powerpoint/2010/main" val="419185006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Demo Time</a:t>
            </a:r>
          </a:p>
          <a:p>
            <a:r>
              <a:rPr lang="en-US" dirty="0" smtClean="0"/>
              <a:t>----</a:t>
            </a:r>
          </a:p>
          <a:p>
            <a:endParaRPr lang="en-US" dirty="0" smtClean="0"/>
          </a:p>
          <a:p>
            <a:r>
              <a:rPr lang="en-US" dirty="0" smtClean="0"/>
              <a:t>Sync Gateway URL: http://localhost:4985/_admin/</a:t>
            </a:r>
          </a:p>
          <a:p>
            <a:r>
              <a:rPr lang="en-US" dirty="0" smtClean="0"/>
              <a:t>Simulator IP: 192.168.56.1</a:t>
            </a:r>
          </a:p>
          <a:p>
            <a:r>
              <a:rPr lang="en-US" dirty="0" smtClean="0"/>
              <a:t>Sync</a:t>
            </a:r>
            <a:r>
              <a:rPr lang="en-US" baseline="0" dirty="0" smtClean="0"/>
              <a:t> Gateway Port: 4984</a:t>
            </a:r>
            <a:endParaRPr lang="en-US" dirty="0" smtClean="0"/>
          </a:p>
        </p:txBody>
      </p:sp>
      <p:sp>
        <p:nvSpPr>
          <p:cNvPr id="4" name="Slide Number Placeholder 3"/>
          <p:cNvSpPr>
            <a:spLocks noGrp="1"/>
          </p:cNvSpPr>
          <p:nvPr>
            <p:ph type="sldNum" sz="quarter" idx="10"/>
          </p:nvPr>
        </p:nvSpPr>
        <p:spPr/>
        <p:txBody>
          <a:bodyPr/>
          <a:lstStyle/>
          <a:p>
            <a:fld id="{615C908D-C35B-B346-A739-79C621D2BD36}" type="slidenum">
              <a:rPr lang="en-US" smtClean="0"/>
              <a:t>59</a:t>
            </a:fld>
            <a:endParaRPr lang="en-US"/>
          </a:p>
        </p:txBody>
      </p:sp>
    </p:spTree>
    <p:extLst>
      <p:ext uri="{BB962C8B-B14F-4D97-AF65-F5344CB8AC3E}">
        <p14:creationId xmlns:p14="http://schemas.microsoft.com/office/powerpoint/2010/main" val="34058559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Couchbase Labs on </a:t>
            </a:r>
            <a:r>
              <a:rPr lang="en-US" dirty="0" err="1" smtClean="0"/>
              <a:t>GitHub</a:t>
            </a:r>
            <a:endParaRPr lang="en-US" dirty="0" smtClean="0"/>
          </a:p>
          <a:p>
            <a:r>
              <a:rPr lang="en-US" dirty="0" smtClean="0"/>
              <a:t>----</a:t>
            </a:r>
          </a:p>
          <a:p>
            <a:endParaRPr lang="en-US" dirty="0" smtClean="0"/>
          </a:p>
          <a:p>
            <a:r>
              <a:rPr lang="en-US" dirty="0" smtClean="0"/>
              <a:t>A</a:t>
            </a:r>
            <a:r>
              <a:rPr lang="en-US" baseline="0" dirty="0" smtClean="0"/>
              <a:t> fully functional example project is available for download on </a:t>
            </a:r>
            <a:r>
              <a:rPr lang="en-US" baseline="0" dirty="0" err="1" smtClean="0"/>
              <a:t>GitHub</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615C908D-C35B-B346-A739-79C621D2BD36}" type="slidenum">
              <a:rPr lang="en-US" smtClean="0"/>
              <a:t>63</a:t>
            </a:fld>
            <a:endParaRPr lang="en-US"/>
          </a:p>
        </p:txBody>
      </p:sp>
    </p:spTree>
    <p:extLst>
      <p:ext uri="{BB962C8B-B14F-4D97-AF65-F5344CB8AC3E}">
        <p14:creationId xmlns:p14="http://schemas.microsoft.com/office/powerpoint/2010/main" val="20548919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 Does This Affect What People Think?</a:t>
            </a:r>
          </a:p>
          <a:p>
            <a:r>
              <a:rPr lang="en-US" dirty="0" smtClean="0"/>
              <a:t>----</a:t>
            </a:r>
          </a:p>
          <a:p>
            <a:endParaRPr lang="en-US" dirty="0" smtClean="0"/>
          </a:p>
          <a:p>
            <a:r>
              <a:rPr lang="en-US" dirty="0" smtClean="0"/>
              <a:t>how do you know if you’ve got these kind of problems? </a:t>
            </a:r>
          </a:p>
          <a:p>
            <a:endParaRPr lang="en-US" dirty="0" smtClean="0"/>
          </a:p>
          <a:p>
            <a:r>
              <a:rPr lang="en-US" dirty="0" smtClean="0"/>
              <a:t>Well, it’s reflected in your app store rating.  We’ve all seen apps in the one and two star category, with user reviews saying that the app doesn’t work or it’s slow.</a:t>
            </a:r>
          </a:p>
          <a:p>
            <a:endParaRPr lang="en-US" dirty="0"/>
          </a:p>
        </p:txBody>
      </p:sp>
      <p:sp>
        <p:nvSpPr>
          <p:cNvPr id="4" name="Slide Number Placeholder 3"/>
          <p:cNvSpPr>
            <a:spLocks noGrp="1"/>
          </p:cNvSpPr>
          <p:nvPr>
            <p:ph type="sldNum" sz="quarter" idx="10"/>
          </p:nvPr>
        </p:nvSpPr>
        <p:spPr/>
        <p:txBody>
          <a:bodyPr/>
          <a:lstStyle/>
          <a:p>
            <a:fld id="{615C908D-C35B-B346-A739-79C621D2BD36}" type="slidenum">
              <a:rPr lang="en-US" smtClean="0"/>
              <a:t>10</a:t>
            </a:fld>
            <a:endParaRPr lang="en-US"/>
          </a:p>
        </p:txBody>
      </p:sp>
    </p:spTree>
    <p:extLst>
      <p:ext uri="{BB962C8B-B14F-4D97-AF65-F5344CB8AC3E}">
        <p14:creationId xmlns:p14="http://schemas.microsoft.com/office/powerpoint/2010/main" val="39763072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 Does This Affect App Uninstall Rates</a:t>
            </a:r>
          </a:p>
          <a:p>
            <a:r>
              <a:rPr lang="en-US" smtClean="0"/>
              <a:t>----</a:t>
            </a:r>
            <a:endParaRPr lang="en-US" dirty="0" smtClean="0"/>
          </a:p>
          <a:p>
            <a:endParaRPr lang="en-US" dirty="0" smtClean="0"/>
          </a:p>
          <a:p>
            <a:r>
              <a:rPr lang="en-US" dirty="0" smtClean="0"/>
              <a:t>Besides the bad brand PR,</a:t>
            </a:r>
            <a:r>
              <a:rPr lang="en-US" baseline="0" dirty="0" smtClean="0"/>
              <a:t> why should you care?</a:t>
            </a:r>
            <a:r>
              <a:rPr lang="en-US" dirty="0" smtClean="0"/>
              <a:t> Because people delete poorly performing apps.</a:t>
            </a:r>
            <a:endParaRPr lang="en-US" baseline="0" dirty="0" smtClean="0"/>
          </a:p>
          <a:p>
            <a:endParaRPr lang="en-US" baseline="0" dirty="0" smtClean="0"/>
          </a:p>
          <a:p>
            <a:r>
              <a:rPr lang="en-US" baseline="0" dirty="0" smtClean="0"/>
              <a:t>Let’s look at application uninstall rates.  Why do people delete an app from their device?</a:t>
            </a:r>
          </a:p>
          <a:p>
            <a:endParaRPr lang="en-US" baseline="0" dirty="0" smtClean="0"/>
          </a:p>
          <a:p>
            <a:r>
              <a:rPr lang="en-US" baseline="0" dirty="0" smtClean="0"/>
              <a:t>The top three reasons are:</a:t>
            </a:r>
            <a:r>
              <a:rPr lang="en-US" dirty="0" smtClean="0"/>
              <a:t> f</a:t>
            </a:r>
            <a:r>
              <a:rPr lang="en-US" baseline="0" dirty="0" smtClean="0"/>
              <a:t>reezing, crashing,</a:t>
            </a:r>
            <a:r>
              <a:rPr lang="en-US" dirty="0" smtClean="0"/>
              <a:t> and s</a:t>
            </a:r>
            <a:r>
              <a:rPr lang="en-US" baseline="0" dirty="0" smtClean="0"/>
              <a:t>low responsiveness.</a:t>
            </a:r>
          </a:p>
          <a:p>
            <a:pPr marL="228600" indent="-228600">
              <a:buAutoNum type="arabicParenR"/>
            </a:pPr>
            <a:endParaRPr lang="en-US" baseline="0" dirty="0" smtClean="0"/>
          </a:p>
          <a:p>
            <a:pPr marL="0" indent="0">
              <a:buNone/>
            </a:pPr>
            <a:r>
              <a:rPr lang="en-US" baseline="0" dirty="0" smtClean="0"/>
              <a:t>And in the case of freezing and slow responsiveness, those are directly tied to how we build our application. More often than not, our</a:t>
            </a:r>
            <a:r>
              <a:rPr lang="en-US" dirty="0" smtClean="0"/>
              <a:t> networking code is the culprit.</a:t>
            </a:r>
            <a:r>
              <a:rPr lang="en-US" baseline="0" dirty="0" smtClean="0"/>
              <a:t> In a lot of cases we can’t control the  environment </a:t>
            </a:r>
            <a:r>
              <a:rPr lang="en-US" dirty="0" smtClean="0"/>
              <a:t>where people are </a:t>
            </a:r>
            <a:r>
              <a:rPr lang="en-US" baseline="0" dirty="0" smtClean="0"/>
              <a:t>using our app, but if we’re using proper coding strategies, we can mitigate those issues. </a:t>
            </a:r>
            <a:endParaRPr lang="en-US" dirty="0" smtClean="0"/>
          </a:p>
        </p:txBody>
      </p:sp>
      <p:sp>
        <p:nvSpPr>
          <p:cNvPr id="4" name="Slide Number Placeholder 3"/>
          <p:cNvSpPr>
            <a:spLocks noGrp="1"/>
          </p:cNvSpPr>
          <p:nvPr>
            <p:ph type="sldNum" sz="quarter" idx="10"/>
          </p:nvPr>
        </p:nvSpPr>
        <p:spPr/>
        <p:txBody>
          <a:bodyPr/>
          <a:lstStyle/>
          <a:p>
            <a:fld id="{615C908D-C35B-B346-A739-79C621D2BD36}" type="slidenum">
              <a:rPr lang="en-US" smtClean="0"/>
              <a:t>11</a:t>
            </a:fld>
            <a:endParaRPr lang="en-US"/>
          </a:p>
        </p:txBody>
      </p:sp>
    </p:spTree>
    <p:extLst>
      <p:ext uri="{BB962C8B-B14F-4D97-AF65-F5344CB8AC3E}">
        <p14:creationId xmlns:p14="http://schemas.microsoft.com/office/powerpoint/2010/main" val="20999245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b="1" kern="1200" dirty="0" smtClean="0">
                <a:solidFill>
                  <a:schemeClr val="tx1"/>
                </a:solidFill>
                <a:effectLst/>
                <a:latin typeface="+mn-lt"/>
                <a:ea typeface="+mn-ea"/>
                <a:cs typeface="+mn-cs"/>
              </a:rPr>
              <a:t>Slide 10 - Data Location is the Problem</a:t>
            </a:r>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62083972-4235-A041-8018-094DB81FB198}" type="slidenum">
              <a:rPr lang="en-US" smtClean="0"/>
              <a:t>12</a:t>
            </a:fld>
            <a:endParaRPr lang="en-US"/>
          </a:p>
        </p:txBody>
      </p:sp>
    </p:spTree>
    <p:extLst>
      <p:ext uri="{BB962C8B-B14F-4D97-AF65-F5344CB8AC3E}">
        <p14:creationId xmlns:p14="http://schemas.microsoft.com/office/powerpoint/2010/main" val="18050413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b="1" kern="1200" dirty="0" smtClean="0">
                <a:solidFill>
                  <a:schemeClr val="tx1"/>
                </a:solidFill>
                <a:effectLst/>
                <a:latin typeface="+mn-lt"/>
                <a:ea typeface="+mn-ea"/>
                <a:cs typeface="+mn-cs"/>
              </a:rPr>
              <a:t>Slide 11 - Local Data + Sync is the Solution</a:t>
            </a:r>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62083972-4235-A041-8018-094DB81FB198}" type="slidenum">
              <a:rPr lang="en-US" smtClean="0"/>
              <a:t>13</a:t>
            </a:fld>
            <a:endParaRPr lang="en-US"/>
          </a:p>
        </p:txBody>
      </p:sp>
    </p:spTree>
    <p:extLst>
      <p:ext uri="{BB962C8B-B14F-4D97-AF65-F5344CB8AC3E}">
        <p14:creationId xmlns:p14="http://schemas.microsoft.com/office/powerpoint/2010/main" val="41374186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have two core products</a:t>
            </a:r>
            <a:r>
              <a:rPr lang="en-US" baseline="0" dirty="0" smtClean="0"/>
              <a:t> in Couchbase mobile. </a:t>
            </a:r>
          </a:p>
          <a:p>
            <a:endParaRPr lang="en-US" baseline="0" dirty="0" smtClean="0"/>
          </a:p>
          <a:p>
            <a:pPr marL="228600" indent="-228600">
              <a:buAutoNum type="arabicParenR"/>
            </a:pPr>
            <a:r>
              <a:rPr lang="en-US" baseline="0" dirty="0" smtClean="0"/>
              <a:t>We have Couchbase Lite, which runs on the device</a:t>
            </a:r>
          </a:p>
          <a:p>
            <a:pPr marL="228600" indent="-228600">
              <a:buAutoNum type="arabicParenR"/>
            </a:pPr>
            <a:r>
              <a:rPr lang="en-US" baseline="0" dirty="0" smtClean="0"/>
              <a:t>And we have Sync Gateway, which stands on the border between your private cloud and the public cloud.  </a:t>
            </a:r>
            <a:endParaRPr lang="en-US" dirty="0"/>
          </a:p>
        </p:txBody>
      </p:sp>
      <p:sp>
        <p:nvSpPr>
          <p:cNvPr id="4" name="Slide Number Placeholder 3"/>
          <p:cNvSpPr>
            <a:spLocks noGrp="1"/>
          </p:cNvSpPr>
          <p:nvPr>
            <p:ph type="sldNum" sz="quarter" idx="10"/>
          </p:nvPr>
        </p:nvSpPr>
        <p:spPr/>
        <p:txBody>
          <a:bodyPr/>
          <a:lstStyle/>
          <a:p>
            <a:fld id="{62083972-4235-A041-8018-094DB81FB198}" type="slidenum">
              <a:rPr lang="en-US" smtClean="0"/>
              <a:t>16</a:t>
            </a:fld>
            <a:endParaRPr lang="en-US"/>
          </a:p>
        </p:txBody>
      </p:sp>
    </p:spTree>
    <p:extLst>
      <p:ext uri="{BB962C8B-B14F-4D97-AF65-F5344CB8AC3E}">
        <p14:creationId xmlns:p14="http://schemas.microsoft.com/office/powerpoint/2010/main" val="15513057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have two core products</a:t>
            </a:r>
            <a:r>
              <a:rPr lang="en-US" baseline="0" dirty="0" smtClean="0"/>
              <a:t> in Couchbase mobile. </a:t>
            </a:r>
          </a:p>
          <a:p>
            <a:endParaRPr lang="en-US" baseline="0" dirty="0" smtClean="0"/>
          </a:p>
          <a:p>
            <a:pPr marL="228600" indent="-228600">
              <a:buAutoNum type="arabicParenR"/>
            </a:pPr>
            <a:r>
              <a:rPr lang="en-US" baseline="0" dirty="0" smtClean="0"/>
              <a:t>We have Couchbase Lite, which runs on the device</a:t>
            </a:r>
          </a:p>
          <a:p>
            <a:pPr marL="228600" indent="-228600">
              <a:buAutoNum type="arabicParenR"/>
            </a:pPr>
            <a:r>
              <a:rPr lang="en-US" baseline="0" dirty="0" smtClean="0"/>
              <a:t>And we have Sync Gateway, which stands on the border between your private cloud and the public cloud.  </a:t>
            </a:r>
            <a:endParaRPr lang="en-US" dirty="0"/>
          </a:p>
        </p:txBody>
      </p:sp>
      <p:sp>
        <p:nvSpPr>
          <p:cNvPr id="4" name="Slide Number Placeholder 3"/>
          <p:cNvSpPr>
            <a:spLocks noGrp="1"/>
          </p:cNvSpPr>
          <p:nvPr>
            <p:ph type="sldNum" sz="quarter" idx="10"/>
          </p:nvPr>
        </p:nvSpPr>
        <p:spPr/>
        <p:txBody>
          <a:bodyPr/>
          <a:lstStyle/>
          <a:p>
            <a:fld id="{62083972-4235-A041-8018-094DB81FB198}" type="slidenum">
              <a:rPr lang="en-US" smtClean="0"/>
              <a:t>17</a:t>
            </a:fld>
            <a:endParaRPr lang="en-US"/>
          </a:p>
        </p:txBody>
      </p:sp>
    </p:spTree>
    <p:extLst>
      <p:ext uri="{BB962C8B-B14F-4D97-AF65-F5344CB8AC3E}">
        <p14:creationId xmlns:p14="http://schemas.microsoft.com/office/powerpoint/2010/main" val="15513057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have two core products</a:t>
            </a:r>
            <a:r>
              <a:rPr lang="en-US" baseline="0" dirty="0" smtClean="0"/>
              <a:t> in Couchbase mobile. </a:t>
            </a:r>
          </a:p>
          <a:p>
            <a:endParaRPr lang="en-US" baseline="0" dirty="0" smtClean="0"/>
          </a:p>
          <a:p>
            <a:pPr marL="228600" indent="-228600">
              <a:buAutoNum type="arabicParenR"/>
            </a:pPr>
            <a:r>
              <a:rPr lang="en-US" baseline="0" dirty="0" smtClean="0"/>
              <a:t>We have Couchbase Lite, which runs on the device</a:t>
            </a:r>
          </a:p>
          <a:p>
            <a:pPr marL="228600" indent="-228600">
              <a:buAutoNum type="arabicParenR"/>
            </a:pPr>
            <a:r>
              <a:rPr lang="en-US" baseline="0" dirty="0" smtClean="0"/>
              <a:t>And we have Sync Gateway, which stands on the border between your private cloud and the public cloud.  </a:t>
            </a:r>
            <a:endParaRPr lang="en-US" dirty="0"/>
          </a:p>
        </p:txBody>
      </p:sp>
      <p:sp>
        <p:nvSpPr>
          <p:cNvPr id="4" name="Slide Number Placeholder 3"/>
          <p:cNvSpPr>
            <a:spLocks noGrp="1"/>
          </p:cNvSpPr>
          <p:nvPr>
            <p:ph type="sldNum" sz="quarter" idx="10"/>
          </p:nvPr>
        </p:nvSpPr>
        <p:spPr/>
        <p:txBody>
          <a:bodyPr/>
          <a:lstStyle/>
          <a:p>
            <a:fld id="{62083972-4235-A041-8018-094DB81FB198}" type="slidenum">
              <a:rPr lang="en-US" smtClean="0"/>
              <a:t>18</a:t>
            </a:fld>
            <a:endParaRPr lang="en-US"/>
          </a:p>
        </p:txBody>
      </p:sp>
    </p:spTree>
    <p:extLst>
      <p:ext uri="{BB962C8B-B14F-4D97-AF65-F5344CB8AC3E}">
        <p14:creationId xmlns:p14="http://schemas.microsoft.com/office/powerpoint/2010/main" val="15513057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emf"/></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Dark)">
    <p:bg>
      <p:bgRef idx="1001">
        <a:schemeClr val="bg1"/>
      </p:bgRef>
    </p:bg>
    <p:spTree>
      <p:nvGrpSpPr>
        <p:cNvPr id="1" name=""/>
        <p:cNvGrpSpPr/>
        <p:nvPr/>
      </p:nvGrpSpPr>
      <p:grpSpPr>
        <a:xfrm>
          <a:off x="0" y="0"/>
          <a:ext cx="0" cy="0"/>
          <a:chOff x="0" y="0"/>
          <a:chExt cx="0" cy="0"/>
        </a:xfrm>
      </p:grpSpPr>
      <p:pic>
        <p:nvPicPr>
          <p:cNvPr id="6" name="Picture 5" descr="events.CBC_15.pptTemplate.BG.01.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p:cNvSpPr>
            <a:spLocks noGrp="1"/>
          </p:cNvSpPr>
          <p:nvPr>
            <p:ph type="ctrTitle" hasCustomPrompt="1"/>
          </p:nvPr>
        </p:nvSpPr>
        <p:spPr>
          <a:xfrm>
            <a:off x="408707" y="1698478"/>
            <a:ext cx="8342747" cy="1102519"/>
          </a:xfrm>
          <a:effectLst>
            <a:outerShdw blurRad="127000" dir="2700000" algn="tl" rotWithShape="0">
              <a:srgbClr val="000000">
                <a:alpha val="20000"/>
              </a:srgbClr>
            </a:outerShdw>
          </a:effectLst>
        </p:spPr>
        <p:txBody>
          <a:bodyPr lIns="0" tIns="0" rIns="0" bIns="0" anchor="t" anchorCtr="0"/>
          <a:lstStyle>
            <a:lvl1pPr algn="l">
              <a:defRPr sz="3200" b="0" i="0" cap="all" baseline="0">
                <a:solidFill>
                  <a:schemeClr val="accent2"/>
                </a:solidFill>
                <a:latin typeface="+mn-lt"/>
              </a:defRPr>
            </a:lvl1pPr>
          </a:lstStyle>
          <a:p>
            <a:r>
              <a:rPr lang="en-US" dirty="0" smtClean="0"/>
              <a:t>Introducing SQL for Documents:</a:t>
            </a:r>
            <a:br>
              <a:rPr lang="en-US" dirty="0" smtClean="0"/>
            </a:br>
            <a:r>
              <a:rPr lang="en-US" dirty="0" smtClean="0"/>
              <a:t>Query Without Compromise</a:t>
            </a:r>
            <a:endParaRPr lang="en-US" dirty="0"/>
          </a:p>
        </p:txBody>
      </p:sp>
      <p:sp>
        <p:nvSpPr>
          <p:cNvPr id="3" name="Subtitle 2"/>
          <p:cNvSpPr>
            <a:spLocks noGrp="1"/>
          </p:cNvSpPr>
          <p:nvPr>
            <p:ph type="subTitle" idx="1" hasCustomPrompt="1"/>
          </p:nvPr>
        </p:nvSpPr>
        <p:spPr>
          <a:xfrm>
            <a:off x="408707" y="2896338"/>
            <a:ext cx="8342747" cy="1088136"/>
          </a:xfrm>
        </p:spPr>
        <p:txBody>
          <a:bodyPr lIns="0" tIns="0" rIns="0" bIns="0"/>
          <a:lstStyle>
            <a:lvl1pPr marL="0" indent="0" algn="l">
              <a:buNone/>
              <a:defRPr sz="3000" b="0" i="0" baseline="0">
                <a:solidFill>
                  <a:schemeClr val="tx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Gerald </a:t>
            </a:r>
            <a:r>
              <a:rPr lang="en-US" dirty="0" err="1" smtClean="0"/>
              <a:t>Sangudi</a:t>
            </a:r>
            <a:r>
              <a:rPr lang="en-US" dirty="0" smtClean="0"/>
              <a:t>, Couchbase</a:t>
            </a:r>
            <a:endParaRPr lang="en-US" dirty="0"/>
          </a:p>
        </p:txBody>
      </p:sp>
    </p:spTree>
    <p:extLst>
      <p:ext uri="{BB962C8B-B14F-4D97-AF65-F5344CB8AC3E}">
        <p14:creationId xmlns:p14="http://schemas.microsoft.com/office/powerpoint/2010/main" val="4281470307"/>
      </p:ext>
    </p:extLst>
  </p:cSld>
  <p:clrMapOvr>
    <a:overrideClrMapping bg1="lt1" tx1="dk1" bg2="lt2" tx2="dk2" accent1="accent1" accent2="accent2" accent3="accent3" accent4="accent4" accent5="accent5" accent6="accent6" hlink="hlink" folHlink="folHlink"/>
  </p:clrMapOvr>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1_Title and Bullets (Dark)">
    <p:spTree>
      <p:nvGrpSpPr>
        <p:cNvPr id="1" name=""/>
        <p:cNvGrpSpPr/>
        <p:nvPr/>
      </p:nvGrpSpPr>
      <p:grpSpPr>
        <a:xfrm>
          <a:off x="0" y="0"/>
          <a:ext cx="0" cy="0"/>
          <a:chOff x="0" y="0"/>
          <a:chExt cx="0" cy="0"/>
        </a:xfrm>
      </p:grpSpPr>
      <p:sp>
        <p:nvSpPr>
          <p:cNvPr id="4" name="Rectangle 3"/>
          <p:cNvSpPr/>
          <p:nvPr/>
        </p:nvSpPr>
        <p:spPr>
          <a:xfrm>
            <a:off x="0" y="4"/>
            <a:ext cx="9144000" cy="583057"/>
          </a:xfrm>
          <a:prstGeom prst="rect">
            <a:avLst/>
          </a:prstGeom>
          <a:solidFill>
            <a:srgbClr val="E1001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E10021"/>
              </a:solidFill>
              <a:latin typeface="Corbel"/>
            </a:endParaRPr>
          </a:p>
        </p:txBody>
      </p:sp>
      <p:pic>
        <p:nvPicPr>
          <p:cNvPr id="9" name="Picture 8"/>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8686800" y="149664"/>
            <a:ext cx="278504" cy="278506"/>
          </a:xfrm>
          <a:prstGeom prst="rect">
            <a:avLst/>
          </a:prstGeom>
          <a:effectLst>
            <a:outerShdw blurRad="127000" dir="5400000" algn="ctr" rotWithShape="0">
              <a:schemeClr val="tx1">
                <a:alpha val="20000"/>
              </a:schemeClr>
            </a:outerShdw>
          </a:effectLst>
        </p:spPr>
      </p:pic>
      <p:sp>
        <p:nvSpPr>
          <p:cNvPr id="2" name="Title 1"/>
          <p:cNvSpPr>
            <a:spLocks noGrp="1"/>
          </p:cNvSpPr>
          <p:nvPr>
            <p:ph type="title"/>
          </p:nvPr>
        </p:nvSpPr>
        <p:spPr>
          <a:xfrm>
            <a:off x="466352" y="18292"/>
            <a:ext cx="7998595" cy="537337"/>
          </a:xfrm>
          <a:effectLst>
            <a:outerShdw blurRad="127000" dir="2700000" algn="tl" rotWithShape="0">
              <a:srgbClr val="000000">
                <a:alpha val="20000"/>
              </a:srgbClr>
            </a:outerShdw>
          </a:effectLst>
        </p:spPr>
        <p:txBody>
          <a:bodyPr/>
          <a:lstStyle>
            <a:lvl1pPr>
              <a:lnSpc>
                <a:spcPct val="80000"/>
              </a:lnSpc>
              <a:defRPr>
                <a:solidFill>
                  <a:schemeClr val="bg1"/>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457208" y="685801"/>
            <a:ext cx="8007739" cy="3394472"/>
          </a:xfrm>
        </p:spPr>
        <p:txBody>
          <a:bodyPr/>
          <a:lstStyle>
            <a:lvl1pPr marL="228600" indent="-228600">
              <a:lnSpc>
                <a:spcPct val="100000"/>
              </a:lnSpc>
              <a:spcBef>
                <a:spcPts val="0"/>
              </a:spcBef>
              <a:spcAft>
                <a:spcPts val="300"/>
              </a:spcAft>
              <a:buSzPct val="110000"/>
              <a:defRPr/>
            </a:lvl1pPr>
            <a:lvl2pPr marL="455613" indent="-225425">
              <a:lnSpc>
                <a:spcPct val="100000"/>
              </a:lnSpc>
              <a:spcBef>
                <a:spcPts val="0"/>
              </a:spcBef>
              <a:spcAft>
                <a:spcPts val="300"/>
              </a:spcAft>
              <a:defRPr/>
            </a:lvl2pPr>
            <a:lvl3pPr marL="455613" indent="-225425">
              <a:lnSpc>
                <a:spcPct val="100000"/>
              </a:lnSpc>
              <a:spcBef>
                <a:spcPts val="0"/>
              </a:spcBef>
              <a:spcAft>
                <a:spcPts val="300"/>
              </a:spcAft>
              <a:defRPr/>
            </a:lvl3pPr>
            <a:lvl4pPr marL="455613" indent="-225425">
              <a:lnSpc>
                <a:spcPct val="100000"/>
              </a:lnSpc>
              <a:spcBef>
                <a:spcPts val="0"/>
              </a:spcBef>
              <a:spcAft>
                <a:spcPts val="300"/>
              </a:spcAft>
              <a:defRPr/>
            </a:lvl4pPr>
            <a:lvl5pPr marL="455613" indent="-225425">
              <a:lnSpc>
                <a:spcPct val="100000"/>
              </a:lnSpc>
              <a:spcBef>
                <a:spcPts val="0"/>
              </a:spcBef>
              <a:spcAft>
                <a:spcPts val="300"/>
              </a:spcAf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11"/>
          </p:nvPr>
        </p:nvSpPr>
        <p:spPr/>
        <p:txBody>
          <a:bodyPr/>
          <a:lstStyle/>
          <a:p>
            <a:r>
              <a:rPr lang="en-US" smtClean="0"/>
              <a:t>©2014 Couchbase, Inc. </a:t>
            </a:r>
            <a:endParaRPr lang="en-US" dirty="0"/>
          </a:p>
        </p:txBody>
      </p:sp>
      <p:sp>
        <p:nvSpPr>
          <p:cNvPr id="7" name="TextBox 6"/>
          <p:cNvSpPr txBox="1"/>
          <p:nvPr/>
        </p:nvSpPr>
        <p:spPr>
          <a:xfrm>
            <a:off x="164600" y="4767263"/>
            <a:ext cx="1180021" cy="223138"/>
          </a:xfrm>
          <a:prstGeom prst="rect">
            <a:avLst/>
          </a:prstGeom>
          <a:noFill/>
        </p:spPr>
        <p:txBody>
          <a:bodyPr wrap="none" rtlCol="0">
            <a:spAutoFit/>
          </a:bodyPr>
          <a:lstStyle/>
          <a:p>
            <a:r>
              <a:rPr lang="en-US" sz="850" dirty="0" smtClean="0">
                <a:solidFill>
                  <a:srgbClr val="CCCCCC"/>
                </a:solidFill>
                <a:latin typeface="Corbel"/>
              </a:rPr>
              <a:t>©2015 Couchbase Inc.</a:t>
            </a:r>
            <a:endParaRPr lang="en-US" sz="850" dirty="0">
              <a:solidFill>
                <a:srgbClr val="CCCCCC"/>
              </a:solidFill>
              <a:latin typeface="Corbel"/>
            </a:endParaRPr>
          </a:p>
        </p:txBody>
      </p:sp>
      <p:sp>
        <p:nvSpPr>
          <p:cNvPr id="10" name="Slide Number Placeholder 5"/>
          <p:cNvSpPr txBox="1">
            <a:spLocks/>
          </p:cNvSpPr>
          <p:nvPr/>
        </p:nvSpPr>
        <p:spPr>
          <a:xfrm>
            <a:off x="8224640" y="4767264"/>
            <a:ext cx="740664" cy="273844"/>
          </a:xfrm>
          <a:prstGeom prst="rect">
            <a:avLst/>
          </a:prstGeom>
        </p:spPr>
        <p:txBody>
          <a:bodyPr vert="horz" lIns="91440" tIns="45720" rIns="91440" bIns="45720" rtlCol="0" anchor="ctr"/>
          <a:lstStyle>
            <a:defPPr>
              <a:defRPr lang="en-US"/>
            </a:defPPr>
            <a:lvl1pPr marL="0" algn="r" defTabSz="457200" rtl="0" eaLnBrk="1" latinLnBrk="0" hangingPunct="1">
              <a:defRPr sz="850" kern="1200">
                <a:solidFill>
                  <a:srgbClr val="CCCCCC"/>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25E7766-B4D4-B545-BC12-CA0EFEB1F16F}" type="slidenum">
              <a:rPr lang="en-US" smtClean="0">
                <a:latin typeface="Corbel"/>
              </a:rPr>
              <a:pPr/>
              <a:t>‹#›</a:t>
            </a:fld>
            <a:endParaRPr lang="en-US" dirty="0">
              <a:latin typeface="Corbel"/>
            </a:endParaRPr>
          </a:p>
        </p:txBody>
      </p:sp>
    </p:spTree>
    <p:extLst>
      <p:ext uri="{BB962C8B-B14F-4D97-AF65-F5344CB8AC3E}">
        <p14:creationId xmlns:p14="http://schemas.microsoft.com/office/powerpoint/2010/main" val="3924587718"/>
      </p:ext>
    </p:extLst>
  </p:cSld>
  <p:clrMapOvr>
    <a:masterClrMapping/>
  </p:clrMapOvr>
  <p:timing>
    <p:tnLst>
      <p:par>
        <p:cTn xmlns:p14="http://schemas.microsoft.com/office/powerpoint/2010/main" id="1" dur="indefinite" restart="never" nodeType="tmRoot"/>
      </p:par>
    </p:tnLst>
  </p:timing>
  <p:hf hd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1_Title and Text (Dark)">
    <p:spTree>
      <p:nvGrpSpPr>
        <p:cNvPr id="1" name=""/>
        <p:cNvGrpSpPr/>
        <p:nvPr/>
      </p:nvGrpSpPr>
      <p:grpSpPr>
        <a:xfrm>
          <a:off x="0" y="0"/>
          <a:ext cx="0" cy="0"/>
          <a:chOff x="0" y="0"/>
          <a:chExt cx="0" cy="0"/>
        </a:xfrm>
      </p:grpSpPr>
      <p:sp>
        <p:nvSpPr>
          <p:cNvPr id="11" name="Rectangle 10"/>
          <p:cNvSpPr/>
          <p:nvPr/>
        </p:nvSpPr>
        <p:spPr>
          <a:xfrm>
            <a:off x="0" y="4"/>
            <a:ext cx="9144000" cy="583057"/>
          </a:xfrm>
          <a:prstGeom prst="rect">
            <a:avLst/>
          </a:prstGeom>
          <a:solidFill>
            <a:srgbClr val="E1001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E10021"/>
              </a:solidFill>
              <a:latin typeface="Corbel"/>
            </a:endParaRPr>
          </a:p>
        </p:txBody>
      </p:sp>
      <p:pic>
        <p:nvPicPr>
          <p:cNvPr id="9" name="Picture 8"/>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8686800" y="149664"/>
            <a:ext cx="278504" cy="278506"/>
          </a:xfrm>
          <a:prstGeom prst="rect">
            <a:avLst/>
          </a:prstGeom>
          <a:effectLst>
            <a:outerShdw blurRad="127000" dir="5400000" algn="ctr" rotWithShape="0">
              <a:schemeClr val="tx1">
                <a:alpha val="20000"/>
              </a:schemeClr>
            </a:outerShdw>
          </a:effectLst>
        </p:spPr>
      </p:pic>
      <p:sp>
        <p:nvSpPr>
          <p:cNvPr id="2" name="Title 1"/>
          <p:cNvSpPr>
            <a:spLocks noGrp="1"/>
          </p:cNvSpPr>
          <p:nvPr>
            <p:ph type="title"/>
          </p:nvPr>
        </p:nvSpPr>
        <p:spPr>
          <a:xfrm>
            <a:off x="466352" y="12996"/>
            <a:ext cx="7998595" cy="539496"/>
          </a:xfrm>
          <a:effectLst>
            <a:outerShdw blurRad="127000" dir="2700000" algn="tl" rotWithShape="0">
              <a:srgbClr val="000000">
                <a:alpha val="20000"/>
              </a:srgbClr>
            </a:outerShdw>
          </a:effectLst>
        </p:spPr>
        <p:txBody>
          <a:bodyPr vert="horz" lIns="91440" tIns="45720" rIns="91440" bIns="45720" rtlCol="0" anchor="b">
            <a:noAutofit/>
          </a:bodyPr>
          <a:lstStyle>
            <a:lvl1pPr>
              <a:defRPr lang="en-US" dirty="0">
                <a:solidFill>
                  <a:schemeClr val="bg1"/>
                </a:solidFill>
              </a:defRPr>
            </a:lvl1pPr>
          </a:lstStyle>
          <a:p>
            <a:pPr lvl="0">
              <a:lnSpc>
                <a:spcPct val="80000"/>
              </a:lnSpc>
            </a:pPr>
            <a:r>
              <a:rPr lang="en-US" smtClean="0"/>
              <a:t>Click to edit Master title style</a:t>
            </a:r>
            <a:endParaRPr lang="en-US" dirty="0"/>
          </a:p>
        </p:txBody>
      </p:sp>
      <p:sp>
        <p:nvSpPr>
          <p:cNvPr id="3" name="Content Placeholder 2"/>
          <p:cNvSpPr>
            <a:spLocks noGrp="1"/>
          </p:cNvSpPr>
          <p:nvPr>
            <p:ph idx="1"/>
          </p:nvPr>
        </p:nvSpPr>
        <p:spPr>
          <a:xfrm>
            <a:off x="457208" y="685801"/>
            <a:ext cx="8007739" cy="3394472"/>
          </a:xfrm>
        </p:spPr>
        <p:txBody>
          <a:bodyPr/>
          <a:lstStyle>
            <a:lvl1pPr marL="0" indent="0">
              <a:lnSpc>
                <a:spcPct val="100000"/>
              </a:lnSpc>
              <a:spcBef>
                <a:spcPts val="0"/>
              </a:spcBef>
              <a:spcAft>
                <a:spcPts val="300"/>
              </a:spcAft>
              <a:buNone/>
              <a:defRPr/>
            </a:lvl1pPr>
            <a:lvl2pPr marL="228600" indent="0">
              <a:lnSpc>
                <a:spcPct val="100000"/>
              </a:lnSpc>
              <a:spcBef>
                <a:spcPts val="0"/>
              </a:spcBef>
              <a:spcAft>
                <a:spcPts val="300"/>
              </a:spcAft>
              <a:buNone/>
              <a:defRPr/>
            </a:lvl2pPr>
            <a:lvl3pPr marL="455613" indent="0">
              <a:lnSpc>
                <a:spcPct val="100000"/>
              </a:lnSpc>
              <a:spcBef>
                <a:spcPts val="0"/>
              </a:spcBef>
              <a:spcAft>
                <a:spcPts val="300"/>
              </a:spcAft>
              <a:buNone/>
              <a:defRPr/>
            </a:lvl3pPr>
            <a:lvl4pPr marL="627063" indent="0">
              <a:lnSpc>
                <a:spcPct val="100000"/>
              </a:lnSpc>
              <a:spcBef>
                <a:spcPts val="0"/>
              </a:spcBef>
              <a:spcAft>
                <a:spcPts val="300"/>
              </a:spcAft>
              <a:buNone/>
              <a:defRPr/>
            </a:lvl4pPr>
            <a:lvl5pPr marL="798513" indent="0">
              <a:lnSpc>
                <a:spcPct val="100000"/>
              </a:lnSpc>
              <a:spcBef>
                <a:spcPts val="0"/>
              </a:spcBef>
              <a:spcAft>
                <a:spcPts val="300"/>
              </a:spcAft>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11"/>
          </p:nvPr>
        </p:nvSpPr>
        <p:spPr/>
        <p:txBody>
          <a:bodyPr/>
          <a:lstStyle/>
          <a:p>
            <a:r>
              <a:rPr lang="en-US" smtClean="0"/>
              <a:t>©2014 Couchbase, Inc. </a:t>
            </a:r>
            <a:endParaRPr lang="en-US" dirty="0"/>
          </a:p>
        </p:txBody>
      </p:sp>
      <p:sp>
        <p:nvSpPr>
          <p:cNvPr id="7" name="TextBox 6"/>
          <p:cNvSpPr txBox="1"/>
          <p:nvPr/>
        </p:nvSpPr>
        <p:spPr>
          <a:xfrm>
            <a:off x="164600" y="4767263"/>
            <a:ext cx="1180021" cy="223138"/>
          </a:xfrm>
          <a:prstGeom prst="rect">
            <a:avLst/>
          </a:prstGeom>
          <a:noFill/>
        </p:spPr>
        <p:txBody>
          <a:bodyPr wrap="none" rtlCol="0">
            <a:spAutoFit/>
          </a:bodyPr>
          <a:lstStyle/>
          <a:p>
            <a:r>
              <a:rPr lang="en-US" sz="850" dirty="0" smtClean="0">
                <a:solidFill>
                  <a:srgbClr val="CCCCCC"/>
                </a:solidFill>
                <a:latin typeface="Corbel"/>
              </a:rPr>
              <a:t>©2015 Couchbase Inc.</a:t>
            </a:r>
            <a:endParaRPr lang="en-US" sz="850" dirty="0">
              <a:solidFill>
                <a:srgbClr val="CCCCCC"/>
              </a:solidFill>
              <a:latin typeface="Corbel"/>
            </a:endParaRPr>
          </a:p>
        </p:txBody>
      </p:sp>
      <p:sp>
        <p:nvSpPr>
          <p:cNvPr id="10" name="Slide Number Placeholder 5"/>
          <p:cNvSpPr txBox="1">
            <a:spLocks/>
          </p:cNvSpPr>
          <p:nvPr/>
        </p:nvSpPr>
        <p:spPr>
          <a:xfrm>
            <a:off x="8224640" y="4767264"/>
            <a:ext cx="740664" cy="273844"/>
          </a:xfrm>
          <a:prstGeom prst="rect">
            <a:avLst/>
          </a:prstGeom>
        </p:spPr>
        <p:txBody>
          <a:bodyPr vert="horz" lIns="91440" tIns="45720" rIns="91440" bIns="45720" rtlCol="0" anchor="ctr"/>
          <a:lstStyle>
            <a:defPPr>
              <a:defRPr lang="en-US"/>
            </a:defPPr>
            <a:lvl1pPr marL="0" algn="r" defTabSz="457200" rtl="0" eaLnBrk="1" latinLnBrk="0" hangingPunct="1">
              <a:defRPr sz="850" kern="1200">
                <a:solidFill>
                  <a:srgbClr val="CCCCCC"/>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25E7766-B4D4-B545-BC12-CA0EFEB1F16F}" type="slidenum">
              <a:rPr lang="en-US" smtClean="0">
                <a:latin typeface="Corbel"/>
              </a:rPr>
              <a:pPr/>
              <a:t>‹#›</a:t>
            </a:fld>
            <a:endParaRPr lang="en-US" dirty="0">
              <a:latin typeface="Corbel"/>
            </a:endParaRPr>
          </a:p>
        </p:txBody>
      </p:sp>
    </p:spTree>
    <p:extLst>
      <p:ext uri="{BB962C8B-B14F-4D97-AF65-F5344CB8AC3E}">
        <p14:creationId xmlns:p14="http://schemas.microsoft.com/office/powerpoint/2010/main" val="139518375"/>
      </p:ext>
    </p:extLst>
  </p:cSld>
  <p:clrMapOvr>
    <a:masterClrMapping/>
  </p:clrMapOvr>
  <p:timing>
    <p:tnLst>
      <p:par>
        <p:cTn xmlns:p14="http://schemas.microsoft.com/office/powerpoint/2010/main" id="1" dur="indefinite" restart="never" nodeType="tmRoot"/>
      </p:par>
    </p:tnLst>
  </p:timing>
  <p:hf hd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1_Title Only (Dark)">
    <p:spTree>
      <p:nvGrpSpPr>
        <p:cNvPr id="1" name=""/>
        <p:cNvGrpSpPr/>
        <p:nvPr/>
      </p:nvGrpSpPr>
      <p:grpSpPr>
        <a:xfrm>
          <a:off x="0" y="0"/>
          <a:ext cx="0" cy="0"/>
          <a:chOff x="0" y="0"/>
          <a:chExt cx="0" cy="0"/>
        </a:xfrm>
      </p:grpSpPr>
      <p:sp>
        <p:nvSpPr>
          <p:cNvPr id="8" name="Rectangle 7"/>
          <p:cNvSpPr/>
          <p:nvPr/>
        </p:nvSpPr>
        <p:spPr>
          <a:xfrm>
            <a:off x="0" y="4"/>
            <a:ext cx="9144000" cy="583057"/>
          </a:xfrm>
          <a:prstGeom prst="rect">
            <a:avLst/>
          </a:prstGeom>
          <a:solidFill>
            <a:srgbClr val="E1001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E10021"/>
              </a:solidFill>
              <a:latin typeface="Corbel"/>
            </a:endParaRPr>
          </a:p>
        </p:txBody>
      </p:sp>
      <p:pic>
        <p:nvPicPr>
          <p:cNvPr id="9" name="Picture 8"/>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8686800" y="149664"/>
            <a:ext cx="278504" cy="278506"/>
          </a:xfrm>
          <a:prstGeom prst="rect">
            <a:avLst/>
          </a:prstGeom>
          <a:effectLst>
            <a:outerShdw blurRad="127000" dir="5400000" algn="ctr" rotWithShape="0">
              <a:schemeClr val="tx1">
                <a:alpha val="20000"/>
              </a:schemeClr>
            </a:outerShdw>
          </a:effectLst>
        </p:spPr>
      </p:pic>
      <p:sp>
        <p:nvSpPr>
          <p:cNvPr id="2" name="Title 1"/>
          <p:cNvSpPr>
            <a:spLocks noGrp="1"/>
          </p:cNvSpPr>
          <p:nvPr>
            <p:ph type="title"/>
          </p:nvPr>
        </p:nvSpPr>
        <p:spPr>
          <a:xfrm>
            <a:off x="466352" y="12996"/>
            <a:ext cx="7998595" cy="539496"/>
          </a:xfrm>
          <a:effectLst>
            <a:outerShdw blurRad="127000" dir="2700000" algn="tl" rotWithShape="0">
              <a:srgbClr val="000000">
                <a:alpha val="20000"/>
              </a:srgbClr>
            </a:outerShdw>
          </a:effectLst>
        </p:spPr>
        <p:txBody>
          <a:bodyPr/>
          <a:lstStyle>
            <a:lvl1pPr>
              <a:lnSpc>
                <a:spcPct val="80000"/>
              </a:lnSpc>
              <a:defRPr>
                <a:solidFill>
                  <a:schemeClr val="bg1"/>
                </a:solidFill>
              </a:defRPr>
            </a:lvl1pPr>
          </a:lstStyle>
          <a:p>
            <a:r>
              <a:rPr lang="en-US" smtClean="0"/>
              <a:t>Click to edit Master title style</a:t>
            </a:r>
            <a:endParaRPr lang="en-US" dirty="0"/>
          </a:p>
        </p:txBody>
      </p:sp>
      <p:sp>
        <p:nvSpPr>
          <p:cNvPr id="5" name="Footer Placeholder 4"/>
          <p:cNvSpPr>
            <a:spLocks noGrp="1"/>
          </p:cNvSpPr>
          <p:nvPr>
            <p:ph type="ftr" sz="quarter" idx="11"/>
          </p:nvPr>
        </p:nvSpPr>
        <p:spPr/>
        <p:txBody>
          <a:bodyPr/>
          <a:lstStyle/>
          <a:p>
            <a:r>
              <a:rPr lang="en-US" smtClean="0"/>
              <a:t>©2014 Couchbase, Inc. </a:t>
            </a:r>
            <a:endParaRPr lang="en-US" dirty="0"/>
          </a:p>
        </p:txBody>
      </p:sp>
      <p:sp>
        <p:nvSpPr>
          <p:cNvPr id="7" name="TextBox 6"/>
          <p:cNvSpPr txBox="1"/>
          <p:nvPr/>
        </p:nvSpPr>
        <p:spPr>
          <a:xfrm>
            <a:off x="164600" y="4767263"/>
            <a:ext cx="1180021" cy="223138"/>
          </a:xfrm>
          <a:prstGeom prst="rect">
            <a:avLst/>
          </a:prstGeom>
          <a:noFill/>
        </p:spPr>
        <p:txBody>
          <a:bodyPr wrap="none" rtlCol="0">
            <a:spAutoFit/>
          </a:bodyPr>
          <a:lstStyle/>
          <a:p>
            <a:r>
              <a:rPr lang="en-US" sz="850" dirty="0" smtClean="0">
                <a:solidFill>
                  <a:srgbClr val="CCCCCC"/>
                </a:solidFill>
                <a:latin typeface="Corbel"/>
              </a:rPr>
              <a:t>©2015 Couchbase Inc.</a:t>
            </a:r>
            <a:endParaRPr lang="en-US" sz="850" dirty="0">
              <a:solidFill>
                <a:srgbClr val="CCCCCC"/>
              </a:solidFill>
              <a:latin typeface="Corbel"/>
            </a:endParaRPr>
          </a:p>
        </p:txBody>
      </p:sp>
      <p:sp>
        <p:nvSpPr>
          <p:cNvPr id="11" name="Slide Number Placeholder 5"/>
          <p:cNvSpPr txBox="1">
            <a:spLocks/>
          </p:cNvSpPr>
          <p:nvPr/>
        </p:nvSpPr>
        <p:spPr>
          <a:xfrm>
            <a:off x="8224640" y="4767264"/>
            <a:ext cx="740664" cy="273844"/>
          </a:xfrm>
          <a:prstGeom prst="rect">
            <a:avLst/>
          </a:prstGeom>
        </p:spPr>
        <p:txBody>
          <a:bodyPr vert="horz" lIns="91440" tIns="45720" rIns="91440" bIns="45720" rtlCol="0" anchor="ctr"/>
          <a:lstStyle>
            <a:defPPr>
              <a:defRPr lang="en-US"/>
            </a:defPPr>
            <a:lvl1pPr marL="0" algn="r" defTabSz="457200" rtl="0" eaLnBrk="1" latinLnBrk="0" hangingPunct="1">
              <a:defRPr sz="850" kern="1200">
                <a:solidFill>
                  <a:srgbClr val="CCCCCC"/>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25E7766-B4D4-B545-BC12-CA0EFEB1F16F}" type="slidenum">
              <a:rPr lang="en-US" smtClean="0">
                <a:latin typeface="Corbel"/>
              </a:rPr>
              <a:pPr/>
              <a:t>‹#›</a:t>
            </a:fld>
            <a:endParaRPr lang="en-US" dirty="0">
              <a:latin typeface="Corbel"/>
            </a:endParaRPr>
          </a:p>
        </p:txBody>
      </p:sp>
    </p:spTree>
    <p:extLst>
      <p:ext uri="{BB962C8B-B14F-4D97-AF65-F5344CB8AC3E}">
        <p14:creationId xmlns:p14="http://schemas.microsoft.com/office/powerpoint/2010/main" val="3849034233"/>
      </p:ext>
    </p:extLst>
  </p:cSld>
  <p:clrMapOvr>
    <a:masterClrMapping/>
  </p:clrMapOvr>
  <p:timing>
    <p:tnLst>
      <p:par>
        <p:cTn xmlns:p14="http://schemas.microsoft.com/office/powerpoint/2010/main" id="1" dur="indefinite" restart="never" nodeType="tmRoot"/>
      </p:par>
    </p:tnLst>
  </p:timing>
  <p:hf hdr="0" dt="0"/>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Section Break (Blue)">
    <p:bg>
      <p:bgPr>
        <a:solidFill>
          <a:srgbClr val="129DD8"/>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883668"/>
            <a:ext cx="7772400" cy="1102519"/>
          </a:xfrm>
          <a:effectLst>
            <a:outerShdw blurRad="127000" dir="2700000" algn="tl" rotWithShape="0">
              <a:srgbClr val="000000">
                <a:alpha val="20000"/>
              </a:srgbClr>
            </a:outerShdw>
          </a:effectLst>
        </p:spPr>
        <p:txBody>
          <a:bodyPr/>
          <a:lstStyle>
            <a:lvl1pPr algn="ctr">
              <a:defRPr sz="2900">
                <a:solidFill>
                  <a:schemeClr val="bg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371600" y="3063240"/>
            <a:ext cx="6400800" cy="1152144"/>
          </a:xfrm>
        </p:spPr>
        <p:txBody>
          <a:bodyPr/>
          <a:lstStyle>
            <a:lvl1pPr marL="0" indent="0" algn="ctr">
              <a:buNone/>
              <a:defRPr sz="2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pic>
        <p:nvPicPr>
          <p:cNvPr id="7" name="Picture 6" descr="bug test-01.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324370" y="351898"/>
            <a:ext cx="495260" cy="495260"/>
          </a:xfrm>
          <a:prstGeom prst="rect">
            <a:avLst/>
          </a:prstGeom>
          <a:effectLst/>
        </p:spPr>
      </p:pic>
    </p:spTree>
    <p:extLst>
      <p:ext uri="{BB962C8B-B14F-4D97-AF65-F5344CB8AC3E}">
        <p14:creationId xmlns:p14="http://schemas.microsoft.com/office/powerpoint/2010/main" val="3974679259"/>
      </p:ext>
    </p:extLst>
  </p:cSld>
  <p:clrMapOvr>
    <a:masterClrMapping/>
  </p:clrMapOvr>
  <p:timing>
    <p:tnLst>
      <p:par>
        <p:cTn xmlns:p14="http://schemas.microsoft.com/office/powerpoint/2010/main" id="1" dur="indefinite" restart="never" nodeType="tmRoot"/>
      </p:par>
    </p:tnLst>
  </p:timing>
  <p:hf hdr="0" dt="0"/>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Section Break (Red)">
    <p:bg>
      <p:bgPr>
        <a:solidFill>
          <a:srgbClr val="E1001F"/>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883668"/>
            <a:ext cx="7772400" cy="1102519"/>
          </a:xfrm>
          <a:effectLst>
            <a:outerShdw blurRad="127000" dir="2700000" algn="tl" rotWithShape="0">
              <a:srgbClr val="000000">
                <a:alpha val="20000"/>
              </a:srgbClr>
            </a:outerShdw>
          </a:effectLst>
        </p:spPr>
        <p:txBody>
          <a:bodyPr/>
          <a:lstStyle>
            <a:lvl1pPr algn="ctr">
              <a:defRPr sz="2900">
                <a:solidFill>
                  <a:schemeClr val="bg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371600" y="3063240"/>
            <a:ext cx="6400800" cy="1152144"/>
          </a:xfrm>
        </p:spPr>
        <p:txBody>
          <a:bodyPr/>
          <a:lstStyle>
            <a:lvl1pPr marL="0" indent="0" algn="ctr">
              <a:buNone/>
              <a:defRPr sz="2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pic>
        <p:nvPicPr>
          <p:cNvPr id="7" name="Picture 6" descr="bug test-01.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324370" y="351898"/>
            <a:ext cx="495260" cy="495260"/>
          </a:xfrm>
          <a:prstGeom prst="rect">
            <a:avLst/>
          </a:prstGeom>
          <a:effectLst/>
        </p:spPr>
      </p:pic>
    </p:spTree>
    <p:extLst>
      <p:ext uri="{BB962C8B-B14F-4D97-AF65-F5344CB8AC3E}">
        <p14:creationId xmlns:p14="http://schemas.microsoft.com/office/powerpoint/2010/main" val="2465537645"/>
      </p:ext>
    </p:extLst>
  </p:cSld>
  <p:clrMapOvr>
    <a:masterClrMapping/>
  </p:clrMapOvr>
  <p:timing>
    <p:tnLst>
      <p:par>
        <p:cTn xmlns:p14="http://schemas.microsoft.com/office/powerpoint/2010/main" id="1" dur="indefinite" restart="never" nodeType="tmRoot"/>
      </p:par>
    </p:tnLst>
  </p:timing>
  <p:hf hd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smtClean="0"/>
              <a:t>©2014 Couchbase, Inc. </a:t>
            </a:r>
            <a:endParaRPr lang="en-US" dirty="0"/>
          </a:p>
        </p:txBody>
      </p:sp>
      <p:sp>
        <p:nvSpPr>
          <p:cNvPr id="5" name="TextBox 4"/>
          <p:cNvSpPr txBox="1"/>
          <p:nvPr/>
        </p:nvSpPr>
        <p:spPr>
          <a:xfrm>
            <a:off x="164600" y="4767263"/>
            <a:ext cx="1180021" cy="223138"/>
          </a:xfrm>
          <a:prstGeom prst="rect">
            <a:avLst/>
          </a:prstGeom>
          <a:noFill/>
        </p:spPr>
        <p:txBody>
          <a:bodyPr wrap="none" rtlCol="0">
            <a:spAutoFit/>
          </a:bodyPr>
          <a:lstStyle/>
          <a:p>
            <a:r>
              <a:rPr lang="en-US" sz="850" dirty="0" smtClean="0">
                <a:solidFill>
                  <a:srgbClr val="CCCCCC"/>
                </a:solidFill>
                <a:latin typeface="Corbel"/>
              </a:rPr>
              <a:t>©2015 Couchbase Inc.</a:t>
            </a:r>
            <a:endParaRPr lang="en-US" sz="850" dirty="0">
              <a:solidFill>
                <a:srgbClr val="CCCCCC"/>
              </a:solidFill>
              <a:latin typeface="Corbel"/>
            </a:endParaRPr>
          </a:p>
        </p:txBody>
      </p:sp>
      <p:sp>
        <p:nvSpPr>
          <p:cNvPr id="6" name="Slide Number Placeholder 5"/>
          <p:cNvSpPr txBox="1">
            <a:spLocks/>
          </p:cNvSpPr>
          <p:nvPr/>
        </p:nvSpPr>
        <p:spPr>
          <a:xfrm>
            <a:off x="8224640" y="4767264"/>
            <a:ext cx="740664" cy="273844"/>
          </a:xfrm>
          <a:prstGeom prst="rect">
            <a:avLst/>
          </a:prstGeom>
        </p:spPr>
        <p:txBody>
          <a:bodyPr vert="horz" lIns="91440" tIns="45720" rIns="91440" bIns="45720" rtlCol="0" anchor="ctr"/>
          <a:lstStyle>
            <a:defPPr>
              <a:defRPr lang="en-US"/>
            </a:defPPr>
            <a:lvl1pPr marL="0" algn="r" defTabSz="457200" rtl="0" eaLnBrk="1" latinLnBrk="0" hangingPunct="1">
              <a:defRPr sz="850" kern="1200">
                <a:solidFill>
                  <a:srgbClr val="CCCCCC"/>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25E7766-B4D4-B545-BC12-CA0EFEB1F16F}" type="slidenum">
              <a:rPr lang="en-US" smtClean="0">
                <a:latin typeface="Corbel"/>
              </a:rPr>
              <a:pPr/>
              <a:t>‹#›</a:t>
            </a:fld>
            <a:endParaRPr lang="en-US" dirty="0">
              <a:latin typeface="Corbel"/>
            </a:endParaRPr>
          </a:p>
        </p:txBody>
      </p:sp>
    </p:spTree>
    <p:extLst>
      <p:ext uri="{BB962C8B-B14F-4D97-AF65-F5344CB8AC3E}">
        <p14:creationId xmlns:p14="http://schemas.microsoft.com/office/powerpoint/2010/main" val="1507961463"/>
      </p:ext>
    </p:extLst>
  </p:cSld>
  <p:clrMapOvr>
    <a:masterClrMapping/>
  </p:clrMapOvr>
  <p:timing>
    <p:tnLst>
      <p:par>
        <p:cTn xmlns:p14="http://schemas.microsoft.com/office/powerpoint/2010/mai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Title Slide (Dark)">
    <p:bg>
      <p:bgPr>
        <a:solidFill>
          <a:srgbClr val="E1001F"/>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929384"/>
            <a:ext cx="7772400" cy="1102519"/>
          </a:xfrm>
          <a:effectLst>
            <a:outerShdw blurRad="127000" dir="2700000" algn="tl" rotWithShape="0">
              <a:srgbClr val="000000">
                <a:alpha val="20000"/>
              </a:srgbClr>
            </a:outerShdw>
          </a:effectLst>
        </p:spPr>
        <p:txBody>
          <a:bodyPr/>
          <a:lstStyle>
            <a:lvl1pPr algn="ctr">
              <a:defRPr sz="3800">
                <a:solidFill>
                  <a:schemeClr val="bg1"/>
                </a:solidFill>
              </a:defRPr>
            </a:lvl1pPr>
          </a:lstStyle>
          <a:p>
            <a:r>
              <a:rPr lang="en-US" smtClean="0"/>
              <a:t>Click to edit Master title style</a:t>
            </a:r>
            <a:endParaRPr lang="en-US"/>
          </a:p>
        </p:txBody>
      </p:sp>
      <p:sp>
        <p:nvSpPr>
          <p:cNvPr id="3" name="Subtitle 2"/>
          <p:cNvSpPr>
            <a:spLocks noGrp="1"/>
          </p:cNvSpPr>
          <p:nvPr>
            <p:ph type="subTitle" idx="1"/>
          </p:nvPr>
        </p:nvSpPr>
        <p:spPr>
          <a:xfrm>
            <a:off x="1371600" y="3127248"/>
            <a:ext cx="6400800" cy="1088136"/>
          </a:xfrm>
        </p:spPr>
        <p:txBody>
          <a:bodyPr/>
          <a:lstStyle>
            <a:lvl1pPr marL="0" indent="0" algn="ctr">
              <a:buNone/>
              <a:defRPr>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pic>
        <p:nvPicPr>
          <p:cNvPr id="4" name="Picture 3" descr="couchbase_logo_red_reversed.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537066" y="351896"/>
            <a:ext cx="2057168" cy="474732"/>
          </a:xfrm>
          <a:prstGeom prst="rect">
            <a:avLst/>
          </a:prstGeom>
        </p:spPr>
      </p:pic>
    </p:spTree>
    <p:extLst>
      <p:ext uri="{BB962C8B-B14F-4D97-AF65-F5344CB8AC3E}">
        <p14:creationId xmlns:p14="http://schemas.microsoft.com/office/powerpoint/2010/main" val="2736129353"/>
      </p:ext>
    </p:extLst>
  </p:cSld>
  <p:clrMapOvr>
    <a:masterClrMapping/>
  </p:clrMapOvr>
  <p:timing>
    <p:tnLst>
      <p:par>
        <p:cTn xmlns:p14="http://schemas.microsoft.com/office/powerpoint/2010/mai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1_Title and Bullets (Dark)">
    <p:spTree>
      <p:nvGrpSpPr>
        <p:cNvPr id="1" name=""/>
        <p:cNvGrpSpPr/>
        <p:nvPr/>
      </p:nvGrpSpPr>
      <p:grpSpPr>
        <a:xfrm>
          <a:off x="0" y="0"/>
          <a:ext cx="0" cy="0"/>
          <a:chOff x="0" y="0"/>
          <a:chExt cx="0" cy="0"/>
        </a:xfrm>
      </p:grpSpPr>
      <p:sp>
        <p:nvSpPr>
          <p:cNvPr id="4" name="Rectangle 3"/>
          <p:cNvSpPr/>
          <p:nvPr userDrawn="1"/>
        </p:nvSpPr>
        <p:spPr>
          <a:xfrm>
            <a:off x="0" y="0"/>
            <a:ext cx="9144000" cy="583057"/>
          </a:xfrm>
          <a:prstGeom prst="rect">
            <a:avLst/>
          </a:prstGeom>
          <a:solidFill>
            <a:srgbClr val="E1001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noFill/>
              </a:ln>
              <a:solidFill>
                <a:schemeClr val="accent2"/>
              </a:solidFill>
            </a:endParaRPr>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686800" y="149664"/>
            <a:ext cx="278504" cy="278506"/>
          </a:xfrm>
          <a:prstGeom prst="rect">
            <a:avLst/>
          </a:prstGeom>
          <a:effectLst>
            <a:outerShdw blurRad="127000" dir="5400000" algn="ctr" rotWithShape="0">
              <a:schemeClr val="tx1">
                <a:alpha val="20000"/>
              </a:schemeClr>
            </a:outerShdw>
          </a:effectLst>
        </p:spPr>
      </p:pic>
      <p:sp>
        <p:nvSpPr>
          <p:cNvPr id="2" name="Title 1"/>
          <p:cNvSpPr>
            <a:spLocks noGrp="1"/>
          </p:cNvSpPr>
          <p:nvPr>
            <p:ph type="title"/>
          </p:nvPr>
        </p:nvSpPr>
        <p:spPr>
          <a:xfrm>
            <a:off x="466344" y="18288"/>
            <a:ext cx="7998595" cy="537337"/>
          </a:xfrm>
          <a:effectLst>
            <a:outerShdw blurRad="127000" dir="2700000" algn="tl" rotWithShape="0">
              <a:srgbClr val="000000">
                <a:alpha val="20000"/>
              </a:srgbClr>
            </a:outerShdw>
          </a:effectLst>
        </p:spPr>
        <p:txBody>
          <a:bodyPr/>
          <a:lstStyle>
            <a:lvl1pPr>
              <a:lnSpc>
                <a:spcPct val="80000"/>
              </a:lnSpc>
              <a:defRPr>
                <a:solidFill>
                  <a:schemeClr val="bg1"/>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457200" y="685800"/>
            <a:ext cx="8007739" cy="3394472"/>
          </a:xfrm>
        </p:spPr>
        <p:txBody>
          <a:bodyPr/>
          <a:lstStyle>
            <a:lvl1pPr marL="228600" indent="-228600">
              <a:lnSpc>
                <a:spcPct val="100000"/>
              </a:lnSpc>
              <a:spcBef>
                <a:spcPts val="0"/>
              </a:spcBef>
              <a:spcAft>
                <a:spcPts val="300"/>
              </a:spcAft>
              <a:buSzPct val="110000"/>
              <a:defRPr/>
            </a:lvl1pPr>
            <a:lvl2pPr marL="455613" indent="-225425">
              <a:lnSpc>
                <a:spcPct val="100000"/>
              </a:lnSpc>
              <a:spcBef>
                <a:spcPts val="0"/>
              </a:spcBef>
              <a:spcAft>
                <a:spcPts val="300"/>
              </a:spcAft>
              <a:defRPr/>
            </a:lvl2pPr>
            <a:lvl3pPr marL="631825" indent="-177800">
              <a:lnSpc>
                <a:spcPct val="100000"/>
              </a:lnSpc>
              <a:spcBef>
                <a:spcPts val="0"/>
              </a:spcBef>
              <a:spcAft>
                <a:spcPts val="300"/>
              </a:spcAft>
              <a:defRPr/>
            </a:lvl3pPr>
            <a:lvl4pPr marL="800100" indent="-168275">
              <a:lnSpc>
                <a:spcPct val="100000"/>
              </a:lnSpc>
              <a:spcBef>
                <a:spcPts val="0"/>
              </a:spcBef>
              <a:spcAft>
                <a:spcPts val="300"/>
              </a:spcAft>
              <a:defRPr/>
            </a:lvl4pPr>
            <a:lvl5pPr marL="969963" indent="-169863">
              <a:lnSpc>
                <a:spcPct val="100000"/>
              </a:lnSpc>
              <a:spcBef>
                <a:spcPts val="0"/>
              </a:spcBef>
              <a:spcAft>
                <a:spcPts val="300"/>
              </a:spcAf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11"/>
          </p:nvPr>
        </p:nvSpPr>
        <p:spPr/>
        <p:txBody>
          <a:bodyPr/>
          <a:lstStyle/>
          <a:p>
            <a:endParaRPr lang="en-US"/>
          </a:p>
        </p:txBody>
      </p:sp>
      <p:sp>
        <p:nvSpPr>
          <p:cNvPr id="7" name="TextBox 6"/>
          <p:cNvSpPr txBox="1"/>
          <p:nvPr userDrawn="1"/>
        </p:nvSpPr>
        <p:spPr>
          <a:xfrm>
            <a:off x="164592" y="4767263"/>
            <a:ext cx="1180021" cy="223138"/>
          </a:xfrm>
          <a:prstGeom prst="rect">
            <a:avLst/>
          </a:prstGeom>
          <a:noFill/>
        </p:spPr>
        <p:txBody>
          <a:bodyPr wrap="none" rtlCol="0">
            <a:spAutoFit/>
          </a:bodyPr>
          <a:lstStyle/>
          <a:p>
            <a:r>
              <a:rPr lang="en-US" sz="850" dirty="0" smtClean="0">
                <a:solidFill>
                  <a:srgbClr val="CCCCCC"/>
                </a:solidFill>
              </a:rPr>
              <a:t>©2015 Couchbase</a:t>
            </a:r>
            <a:r>
              <a:rPr lang="en-US" sz="850" baseline="0" dirty="0" smtClean="0">
                <a:solidFill>
                  <a:srgbClr val="CCCCCC"/>
                </a:solidFill>
              </a:rPr>
              <a:t> Inc.</a:t>
            </a:r>
            <a:endParaRPr lang="en-US" sz="850" dirty="0">
              <a:solidFill>
                <a:srgbClr val="CCCCCC"/>
              </a:solidFill>
            </a:endParaRPr>
          </a:p>
        </p:txBody>
      </p:sp>
      <p:sp>
        <p:nvSpPr>
          <p:cNvPr id="10" name="Slide Number Placeholder 5"/>
          <p:cNvSpPr txBox="1">
            <a:spLocks/>
          </p:cNvSpPr>
          <p:nvPr userDrawn="1"/>
        </p:nvSpPr>
        <p:spPr>
          <a:xfrm>
            <a:off x="8224640" y="4767263"/>
            <a:ext cx="740664" cy="273844"/>
          </a:xfrm>
          <a:prstGeom prst="rect">
            <a:avLst/>
          </a:prstGeom>
        </p:spPr>
        <p:txBody>
          <a:bodyPr vert="horz" lIns="91440" tIns="45720" rIns="91440" bIns="45720" rtlCol="0" anchor="ctr"/>
          <a:lstStyle>
            <a:defPPr>
              <a:defRPr lang="en-US"/>
            </a:defPPr>
            <a:lvl1pPr marL="0" algn="r" defTabSz="457200" rtl="0" eaLnBrk="1" latinLnBrk="0" hangingPunct="1">
              <a:defRPr sz="850" kern="1200">
                <a:solidFill>
                  <a:srgbClr val="CCCCCC"/>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25E7766-B4D4-B545-BC12-CA0EFEB1F16F}" type="slidenum">
              <a:rPr lang="en-US" smtClean="0"/>
              <a:t>‹#›</a:t>
            </a:fld>
            <a:endParaRPr lang="en-US" dirty="0"/>
          </a:p>
        </p:txBody>
      </p:sp>
    </p:spTree>
    <p:extLst>
      <p:ext uri="{BB962C8B-B14F-4D97-AF65-F5344CB8AC3E}">
        <p14:creationId xmlns:p14="http://schemas.microsoft.com/office/powerpoint/2010/main" val="1943631245"/>
      </p:ext>
    </p:extLst>
  </p:cSld>
  <p:clrMapOvr>
    <a:masterClrMapping/>
  </p:clrMapOvr>
  <p:timing>
    <p:tnLst>
      <p:par>
        <p:cTn xmlns:p14="http://schemas.microsoft.com/office/powerpoint/2010/mai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1_Title and Text (Dark)">
    <p:spTree>
      <p:nvGrpSpPr>
        <p:cNvPr id="1" name=""/>
        <p:cNvGrpSpPr/>
        <p:nvPr/>
      </p:nvGrpSpPr>
      <p:grpSpPr>
        <a:xfrm>
          <a:off x="0" y="0"/>
          <a:ext cx="0" cy="0"/>
          <a:chOff x="0" y="0"/>
          <a:chExt cx="0" cy="0"/>
        </a:xfrm>
      </p:grpSpPr>
      <p:sp>
        <p:nvSpPr>
          <p:cNvPr id="11" name="Rectangle 10"/>
          <p:cNvSpPr/>
          <p:nvPr userDrawn="1"/>
        </p:nvSpPr>
        <p:spPr>
          <a:xfrm>
            <a:off x="0" y="0"/>
            <a:ext cx="9144000" cy="583057"/>
          </a:xfrm>
          <a:prstGeom prst="rect">
            <a:avLst/>
          </a:prstGeom>
          <a:solidFill>
            <a:srgbClr val="E1001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noFill/>
              </a:ln>
              <a:solidFill>
                <a:schemeClr val="accent2"/>
              </a:solidFill>
            </a:endParaRPr>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686800" y="149664"/>
            <a:ext cx="278504" cy="278506"/>
          </a:xfrm>
          <a:prstGeom prst="rect">
            <a:avLst/>
          </a:prstGeom>
          <a:effectLst>
            <a:outerShdw blurRad="127000" dir="5400000" algn="ctr" rotWithShape="0">
              <a:schemeClr val="tx1">
                <a:alpha val="20000"/>
              </a:schemeClr>
            </a:outerShdw>
          </a:effectLst>
        </p:spPr>
      </p:pic>
      <p:sp>
        <p:nvSpPr>
          <p:cNvPr id="2" name="Title 1"/>
          <p:cNvSpPr>
            <a:spLocks noGrp="1"/>
          </p:cNvSpPr>
          <p:nvPr>
            <p:ph type="title"/>
          </p:nvPr>
        </p:nvSpPr>
        <p:spPr>
          <a:xfrm>
            <a:off x="466344" y="12996"/>
            <a:ext cx="7998595" cy="539496"/>
          </a:xfrm>
          <a:effectLst>
            <a:outerShdw blurRad="127000" dir="2700000" algn="tl" rotWithShape="0">
              <a:srgbClr val="000000">
                <a:alpha val="20000"/>
              </a:srgbClr>
            </a:outerShdw>
          </a:effectLst>
        </p:spPr>
        <p:txBody>
          <a:bodyPr vert="horz" lIns="91440" tIns="45720" rIns="91440" bIns="45720" rtlCol="0" anchor="b">
            <a:noAutofit/>
          </a:bodyPr>
          <a:lstStyle>
            <a:lvl1pPr>
              <a:defRPr lang="en-US" dirty="0">
                <a:solidFill>
                  <a:schemeClr val="bg1"/>
                </a:solidFill>
              </a:defRPr>
            </a:lvl1pPr>
          </a:lstStyle>
          <a:p>
            <a:pPr lvl="0">
              <a:lnSpc>
                <a:spcPct val="80000"/>
              </a:lnSpc>
            </a:pPr>
            <a:r>
              <a:rPr lang="en-US" smtClean="0"/>
              <a:t>Click to edit Master title style</a:t>
            </a:r>
            <a:endParaRPr lang="en-US" dirty="0"/>
          </a:p>
        </p:txBody>
      </p:sp>
      <p:sp>
        <p:nvSpPr>
          <p:cNvPr id="3" name="Content Placeholder 2"/>
          <p:cNvSpPr>
            <a:spLocks noGrp="1"/>
          </p:cNvSpPr>
          <p:nvPr>
            <p:ph idx="1"/>
          </p:nvPr>
        </p:nvSpPr>
        <p:spPr>
          <a:xfrm>
            <a:off x="457200" y="685800"/>
            <a:ext cx="8007739" cy="3394472"/>
          </a:xfrm>
        </p:spPr>
        <p:txBody>
          <a:bodyPr/>
          <a:lstStyle>
            <a:lvl1pPr marL="0" indent="0">
              <a:lnSpc>
                <a:spcPct val="100000"/>
              </a:lnSpc>
              <a:spcBef>
                <a:spcPts val="0"/>
              </a:spcBef>
              <a:spcAft>
                <a:spcPts val="300"/>
              </a:spcAft>
              <a:buNone/>
              <a:defRPr/>
            </a:lvl1pPr>
            <a:lvl2pPr marL="228600" indent="0">
              <a:lnSpc>
                <a:spcPct val="100000"/>
              </a:lnSpc>
              <a:spcBef>
                <a:spcPts val="0"/>
              </a:spcBef>
              <a:spcAft>
                <a:spcPts val="300"/>
              </a:spcAft>
              <a:buNone/>
              <a:defRPr/>
            </a:lvl2pPr>
            <a:lvl3pPr marL="455613" indent="0">
              <a:lnSpc>
                <a:spcPct val="100000"/>
              </a:lnSpc>
              <a:spcBef>
                <a:spcPts val="0"/>
              </a:spcBef>
              <a:spcAft>
                <a:spcPts val="300"/>
              </a:spcAft>
              <a:buNone/>
              <a:defRPr/>
            </a:lvl3pPr>
            <a:lvl4pPr marL="627063" indent="0">
              <a:lnSpc>
                <a:spcPct val="100000"/>
              </a:lnSpc>
              <a:spcBef>
                <a:spcPts val="0"/>
              </a:spcBef>
              <a:spcAft>
                <a:spcPts val="300"/>
              </a:spcAft>
              <a:buNone/>
              <a:defRPr/>
            </a:lvl4pPr>
            <a:lvl5pPr marL="798513" indent="0">
              <a:lnSpc>
                <a:spcPct val="100000"/>
              </a:lnSpc>
              <a:spcBef>
                <a:spcPts val="0"/>
              </a:spcBef>
              <a:spcAft>
                <a:spcPts val="300"/>
              </a:spcAft>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11"/>
          </p:nvPr>
        </p:nvSpPr>
        <p:spPr/>
        <p:txBody>
          <a:bodyPr/>
          <a:lstStyle/>
          <a:p>
            <a:endParaRPr lang="en-US"/>
          </a:p>
        </p:txBody>
      </p:sp>
      <p:sp>
        <p:nvSpPr>
          <p:cNvPr id="7" name="TextBox 6"/>
          <p:cNvSpPr txBox="1"/>
          <p:nvPr userDrawn="1"/>
        </p:nvSpPr>
        <p:spPr>
          <a:xfrm>
            <a:off x="164592" y="4767263"/>
            <a:ext cx="1180021" cy="223138"/>
          </a:xfrm>
          <a:prstGeom prst="rect">
            <a:avLst/>
          </a:prstGeom>
          <a:noFill/>
        </p:spPr>
        <p:txBody>
          <a:bodyPr wrap="none" rtlCol="0">
            <a:spAutoFit/>
          </a:bodyPr>
          <a:lstStyle/>
          <a:p>
            <a:r>
              <a:rPr lang="en-US" sz="850" dirty="0" smtClean="0">
                <a:solidFill>
                  <a:srgbClr val="CCCCCC"/>
                </a:solidFill>
              </a:rPr>
              <a:t>©2015 Couchbase</a:t>
            </a:r>
            <a:r>
              <a:rPr lang="en-US" sz="850" baseline="0" dirty="0" smtClean="0">
                <a:solidFill>
                  <a:srgbClr val="CCCCCC"/>
                </a:solidFill>
              </a:rPr>
              <a:t> Inc.</a:t>
            </a:r>
            <a:endParaRPr lang="en-US" sz="850" dirty="0">
              <a:solidFill>
                <a:srgbClr val="CCCCCC"/>
              </a:solidFill>
            </a:endParaRPr>
          </a:p>
        </p:txBody>
      </p:sp>
      <p:sp>
        <p:nvSpPr>
          <p:cNvPr id="10" name="Slide Number Placeholder 5"/>
          <p:cNvSpPr txBox="1">
            <a:spLocks/>
          </p:cNvSpPr>
          <p:nvPr userDrawn="1"/>
        </p:nvSpPr>
        <p:spPr>
          <a:xfrm>
            <a:off x="8224640" y="4767263"/>
            <a:ext cx="740664" cy="273844"/>
          </a:xfrm>
          <a:prstGeom prst="rect">
            <a:avLst/>
          </a:prstGeom>
        </p:spPr>
        <p:txBody>
          <a:bodyPr vert="horz" lIns="91440" tIns="45720" rIns="91440" bIns="45720" rtlCol="0" anchor="ctr"/>
          <a:lstStyle>
            <a:defPPr>
              <a:defRPr lang="en-US"/>
            </a:defPPr>
            <a:lvl1pPr marL="0" algn="r" defTabSz="457200" rtl="0" eaLnBrk="1" latinLnBrk="0" hangingPunct="1">
              <a:defRPr sz="850" kern="1200">
                <a:solidFill>
                  <a:srgbClr val="CCCCCC"/>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25E7766-B4D4-B545-BC12-CA0EFEB1F16F}" type="slidenum">
              <a:rPr lang="en-US" smtClean="0"/>
              <a:t>‹#›</a:t>
            </a:fld>
            <a:endParaRPr lang="en-US" dirty="0"/>
          </a:p>
        </p:txBody>
      </p:sp>
    </p:spTree>
    <p:extLst>
      <p:ext uri="{BB962C8B-B14F-4D97-AF65-F5344CB8AC3E}">
        <p14:creationId xmlns:p14="http://schemas.microsoft.com/office/powerpoint/2010/main" val="1999294402"/>
      </p:ext>
    </p:extLst>
  </p:cSld>
  <p:clrMapOvr>
    <a:masterClrMapping/>
  </p:clrMapOvr>
  <p:timing>
    <p:tnLst>
      <p:par>
        <p:cTn xmlns:p14="http://schemas.microsoft.com/office/powerpoint/2010/mai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Title Only (Dark)">
    <p:spTree>
      <p:nvGrpSpPr>
        <p:cNvPr id="1" name=""/>
        <p:cNvGrpSpPr/>
        <p:nvPr/>
      </p:nvGrpSpPr>
      <p:grpSpPr>
        <a:xfrm>
          <a:off x="0" y="0"/>
          <a:ext cx="0" cy="0"/>
          <a:chOff x="0" y="0"/>
          <a:chExt cx="0" cy="0"/>
        </a:xfrm>
      </p:grpSpPr>
      <p:sp>
        <p:nvSpPr>
          <p:cNvPr id="8" name="Rectangle 7"/>
          <p:cNvSpPr/>
          <p:nvPr userDrawn="1"/>
        </p:nvSpPr>
        <p:spPr>
          <a:xfrm>
            <a:off x="0" y="0"/>
            <a:ext cx="9144000" cy="583057"/>
          </a:xfrm>
          <a:prstGeom prst="rect">
            <a:avLst/>
          </a:prstGeom>
          <a:solidFill>
            <a:srgbClr val="E1001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noFill/>
              </a:ln>
              <a:solidFill>
                <a:schemeClr val="accent2"/>
              </a:solidFill>
            </a:endParaRPr>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686800" y="149664"/>
            <a:ext cx="278504" cy="278506"/>
          </a:xfrm>
          <a:prstGeom prst="rect">
            <a:avLst/>
          </a:prstGeom>
          <a:effectLst>
            <a:outerShdw blurRad="127000" dir="5400000" algn="ctr" rotWithShape="0">
              <a:schemeClr val="tx1">
                <a:alpha val="20000"/>
              </a:schemeClr>
            </a:outerShdw>
          </a:effectLst>
        </p:spPr>
      </p:pic>
      <p:sp>
        <p:nvSpPr>
          <p:cNvPr id="2" name="Title 1"/>
          <p:cNvSpPr>
            <a:spLocks noGrp="1"/>
          </p:cNvSpPr>
          <p:nvPr>
            <p:ph type="title"/>
          </p:nvPr>
        </p:nvSpPr>
        <p:spPr>
          <a:xfrm>
            <a:off x="466344" y="12996"/>
            <a:ext cx="7998595" cy="539496"/>
          </a:xfrm>
          <a:effectLst>
            <a:outerShdw blurRad="127000" dir="2700000" algn="tl" rotWithShape="0">
              <a:srgbClr val="000000">
                <a:alpha val="20000"/>
              </a:srgbClr>
            </a:outerShdw>
          </a:effectLst>
        </p:spPr>
        <p:txBody>
          <a:bodyPr/>
          <a:lstStyle>
            <a:lvl1pPr>
              <a:lnSpc>
                <a:spcPct val="80000"/>
              </a:lnSpc>
              <a:defRPr>
                <a:solidFill>
                  <a:schemeClr val="bg1"/>
                </a:solidFill>
              </a:defRPr>
            </a:lvl1pPr>
          </a:lstStyle>
          <a:p>
            <a:r>
              <a:rPr lang="en-US" smtClean="0"/>
              <a:t>Click to edit Master title style</a:t>
            </a:r>
            <a:endParaRPr lang="en-US" dirty="0"/>
          </a:p>
        </p:txBody>
      </p:sp>
      <p:sp>
        <p:nvSpPr>
          <p:cNvPr id="5" name="Footer Placeholder 4"/>
          <p:cNvSpPr>
            <a:spLocks noGrp="1"/>
          </p:cNvSpPr>
          <p:nvPr>
            <p:ph type="ftr" sz="quarter" idx="11"/>
          </p:nvPr>
        </p:nvSpPr>
        <p:spPr/>
        <p:txBody>
          <a:bodyPr/>
          <a:lstStyle/>
          <a:p>
            <a:endParaRPr lang="en-US"/>
          </a:p>
        </p:txBody>
      </p:sp>
      <p:sp>
        <p:nvSpPr>
          <p:cNvPr id="7" name="TextBox 6"/>
          <p:cNvSpPr txBox="1"/>
          <p:nvPr userDrawn="1"/>
        </p:nvSpPr>
        <p:spPr>
          <a:xfrm>
            <a:off x="164592" y="4767263"/>
            <a:ext cx="1180021" cy="223138"/>
          </a:xfrm>
          <a:prstGeom prst="rect">
            <a:avLst/>
          </a:prstGeom>
          <a:noFill/>
        </p:spPr>
        <p:txBody>
          <a:bodyPr wrap="none" rtlCol="0">
            <a:spAutoFit/>
          </a:bodyPr>
          <a:lstStyle/>
          <a:p>
            <a:r>
              <a:rPr lang="en-US" sz="850" dirty="0" smtClean="0">
                <a:solidFill>
                  <a:srgbClr val="CCCCCC"/>
                </a:solidFill>
              </a:rPr>
              <a:t>©2015 Couchbase</a:t>
            </a:r>
            <a:r>
              <a:rPr lang="en-US" sz="850" baseline="0" dirty="0" smtClean="0">
                <a:solidFill>
                  <a:srgbClr val="CCCCCC"/>
                </a:solidFill>
              </a:rPr>
              <a:t> Inc.</a:t>
            </a:r>
            <a:endParaRPr lang="en-US" sz="850" dirty="0">
              <a:solidFill>
                <a:srgbClr val="CCCCCC"/>
              </a:solidFill>
            </a:endParaRPr>
          </a:p>
        </p:txBody>
      </p:sp>
      <p:sp>
        <p:nvSpPr>
          <p:cNvPr id="11" name="Slide Number Placeholder 5"/>
          <p:cNvSpPr txBox="1">
            <a:spLocks/>
          </p:cNvSpPr>
          <p:nvPr userDrawn="1"/>
        </p:nvSpPr>
        <p:spPr>
          <a:xfrm>
            <a:off x="8224640" y="4767263"/>
            <a:ext cx="740664" cy="273844"/>
          </a:xfrm>
          <a:prstGeom prst="rect">
            <a:avLst/>
          </a:prstGeom>
        </p:spPr>
        <p:txBody>
          <a:bodyPr vert="horz" lIns="91440" tIns="45720" rIns="91440" bIns="45720" rtlCol="0" anchor="ctr"/>
          <a:lstStyle>
            <a:defPPr>
              <a:defRPr lang="en-US"/>
            </a:defPPr>
            <a:lvl1pPr marL="0" algn="r" defTabSz="457200" rtl="0" eaLnBrk="1" latinLnBrk="0" hangingPunct="1">
              <a:defRPr sz="850" kern="1200">
                <a:solidFill>
                  <a:srgbClr val="CCCCCC"/>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25E7766-B4D4-B545-BC12-CA0EFEB1F16F}" type="slidenum">
              <a:rPr lang="en-US" smtClean="0"/>
              <a:t>‹#›</a:t>
            </a:fld>
            <a:endParaRPr lang="en-US" dirty="0"/>
          </a:p>
        </p:txBody>
      </p:sp>
    </p:spTree>
    <p:extLst>
      <p:ext uri="{BB962C8B-B14F-4D97-AF65-F5344CB8AC3E}">
        <p14:creationId xmlns:p14="http://schemas.microsoft.com/office/powerpoint/2010/main" val="4279039581"/>
      </p:ext>
    </p:extLst>
  </p:cSld>
  <p:clrMapOvr>
    <a:masterClrMapping/>
  </p:clrMapOvr>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1_Title and Bullets (Dark)">
    <p:spTree>
      <p:nvGrpSpPr>
        <p:cNvPr id="1" name=""/>
        <p:cNvGrpSpPr/>
        <p:nvPr/>
      </p:nvGrpSpPr>
      <p:grpSpPr>
        <a:xfrm>
          <a:off x="0" y="0"/>
          <a:ext cx="0" cy="0"/>
          <a:chOff x="0" y="0"/>
          <a:chExt cx="0" cy="0"/>
        </a:xfrm>
      </p:grpSpPr>
      <p:sp>
        <p:nvSpPr>
          <p:cNvPr id="4" name="Rectangle 3"/>
          <p:cNvSpPr/>
          <p:nvPr userDrawn="1"/>
        </p:nvSpPr>
        <p:spPr>
          <a:xfrm>
            <a:off x="0" y="4"/>
            <a:ext cx="9144000" cy="583057"/>
          </a:xfrm>
          <a:prstGeom prst="rect">
            <a:avLst/>
          </a:prstGeom>
          <a:solidFill>
            <a:srgbClr val="E1001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E10021"/>
              </a:solidFill>
              <a:latin typeface="Corbel"/>
            </a:endParaRPr>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686800" y="149664"/>
            <a:ext cx="278504" cy="278506"/>
          </a:xfrm>
          <a:prstGeom prst="rect">
            <a:avLst/>
          </a:prstGeom>
          <a:effectLst>
            <a:outerShdw blurRad="127000" dir="5400000" algn="ctr" rotWithShape="0">
              <a:schemeClr val="tx1">
                <a:alpha val="20000"/>
              </a:schemeClr>
            </a:outerShdw>
          </a:effectLst>
        </p:spPr>
      </p:pic>
      <p:sp>
        <p:nvSpPr>
          <p:cNvPr id="2" name="Title 1"/>
          <p:cNvSpPr>
            <a:spLocks noGrp="1"/>
          </p:cNvSpPr>
          <p:nvPr>
            <p:ph type="title"/>
          </p:nvPr>
        </p:nvSpPr>
        <p:spPr>
          <a:xfrm>
            <a:off x="466352" y="18292"/>
            <a:ext cx="7998595" cy="537337"/>
          </a:xfrm>
          <a:effectLst>
            <a:outerShdw blurRad="127000" dir="2700000" algn="tl" rotWithShape="0">
              <a:srgbClr val="000000">
                <a:alpha val="20000"/>
              </a:srgbClr>
            </a:outerShdw>
          </a:effectLst>
        </p:spPr>
        <p:txBody>
          <a:bodyPr/>
          <a:lstStyle>
            <a:lvl1pPr>
              <a:lnSpc>
                <a:spcPct val="80000"/>
              </a:lnSpc>
              <a:defRPr>
                <a:solidFill>
                  <a:schemeClr val="bg1"/>
                </a:solidFill>
              </a:defRPr>
            </a:lvl1pPr>
          </a:lstStyle>
          <a:p>
            <a:endParaRPr lang="en-US" dirty="0"/>
          </a:p>
        </p:txBody>
      </p:sp>
      <p:sp>
        <p:nvSpPr>
          <p:cNvPr id="3" name="Content Placeholder 2"/>
          <p:cNvSpPr>
            <a:spLocks noGrp="1"/>
          </p:cNvSpPr>
          <p:nvPr>
            <p:ph idx="1" hasCustomPrompt="1"/>
          </p:nvPr>
        </p:nvSpPr>
        <p:spPr>
          <a:xfrm>
            <a:off x="457208" y="685801"/>
            <a:ext cx="8007739" cy="3394472"/>
          </a:xfrm>
        </p:spPr>
        <p:txBody>
          <a:bodyPr/>
          <a:lstStyle>
            <a:lvl1pPr marL="228600" indent="-228600">
              <a:lnSpc>
                <a:spcPct val="100000"/>
              </a:lnSpc>
              <a:spcBef>
                <a:spcPts val="0"/>
              </a:spcBef>
              <a:spcAft>
                <a:spcPts val="300"/>
              </a:spcAft>
              <a:buSzPct val="110000"/>
              <a:defRPr/>
            </a:lvl1pPr>
            <a:lvl2pPr marL="455613" indent="-225425">
              <a:lnSpc>
                <a:spcPct val="100000"/>
              </a:lnSpc>
              <a:spcBef>
                <a:spcPts val="0"/>
              </a:spcBef>
              <a:spcAft>
                <a:spcPts val="300"/>
              </a:spcAft>
              <a:defRPr/>
            </a:lvl2pPr>
            <a:lvl3pPr marL="455613" indent="-225425">
              <a:lnSpc>
                <a:spcPct val="100000"/>
              </a:lnSpc>
              <a:spcBef>
                <a:spcPts val="0"/>
              </a:spcBef>
              <a:spcAft>
                <a:spcPts val="300"/>
              </a:spcAft>
              <a:defRPr/>
            </a:lvl3pPr>
            <a:lvl4pPr marL="455613" indent="-225425">
              <a:lnSpc>
                <a:spcPct val="100000"/>
              </a:lnSpc>
              <a:spcBef>
                <a:spcPts val="0"/>
              </a:spcBef>
              <a:spcAft>
                <a:spcPts val="300"/>
              </a:spcAft>
              <a:defRPr/>
            </a:lvl4pPr>
            <a:lvl5pPr marL="455613" indent="-225425">
              <a:lnSpc>
                <a:spcPct val="100000"/>
              </a:lnSpc>
              <a:spcBef>
                <a:spcPts val="0"/>
              </a:spcBef>
              <a:spcAft>
                <a:spcPts val="300"/>
              </a:spcAft>
              <a:defRPr/>
            </a:lvl5pPr>
          </a:lstStyle>
          <a:p>
            <a:r>
              <a:rPr lang="en-US" dirty="0" smtClean="0"/>
              <a:t>First Level Bullet</a:t>
            </a:r>
          </a:p>
          <a:p>
            <a:pPr lvl="1"/>
            <a:r>
              <a:rPr lang="en-US" dirty="0" smtClean="0"/>
              <a:t>Second Level Bullet</a:t>
            </a:r>
          </a:p>
          <a:p>
            <a:pPr marL="635000" lvl="3" indent="-177800">
              <a:buSzPct val="100000"/>
              <a:buFont typeface="Lucida Grande"/>
              <a:buChar char="-"/>
            </a:pPr>
            <a:r>
              <a:rPr lang="en-US" sz="1800" dirty="0" smtClean="0"/>
              <a:t>Third Level Bullet</a:t>
            </a:r>
          </a:p>
          <a:p>
            <a:pPr marL="800100" lvl="3" indent="-177800">
              <a:buSzPct val="100000"/>
              <a:buFont typeface="Lucida Grande"/>
              <a:buChar char="-"/>
            </a:pPr>
            <a:r>
              <a:rPr lang="en-US" sz="1600" dirty="0" smtClean="0"/>
              <a:t>Fourth Level Bullet</a:t>
            </a:r>
          </a:p>
          <a:p>
            <a:pPr marL="965200" lvl="3" indent="-177800">
              <a:buSzPct val="100000"/>
              <a:buFont typeface="Lucida Grande"/>
              <a:buChar char="-"/>
            </a:pPr>
            <a:r>
              <a:rPr lang="en-US" sz="1400" dirty="0" smtClean="0"/>
              <a:t>Fifth Level Bullet</a:t>
            </a:r>
          </a:p>
        </p:txBody>
      </p:sp>
      <p:sp>
        <p:nvSpPr>
          <p:cNvPr id="5" name="Footer Placeholder 4"/>
          <p:cNvSpPr>
            <a:spLocks noGrp="1"/>
          </p:cNvSpPr>
          <p:nvPr>
            <p:ph type="ftr" sz="quarter" idx="11"/>
          </p:nvPr>
        </p:nvSpPr>
        <p:spPr/>
        <p:txBody>
          <a:bodyPr/>
          <a:lstStyle/>
          <a:p>
            <a:endParaRPr lang="en-US">
              <a:latin typeface="Corbel"/>
            </a:endParaRPr>
          </a:p>
        </p:txBody>
      </p:sp>
      <p:sp>
        <p:nvSpPr>
          <p:cNvPr id="7" name="TextBox 6"/>
          <p:cNvSpPr txBox="1"/>
          <p:nvPr userDrawn="1"/>
        </p:nvSpPr>
        <p:spPr>
          <a:xfrm>
            <a:off x="164600" y="4767263"/>
            <a:ext cx="1180021" cy="223138"/>
          </a:xfrm>
          <a:prstGeom prst="rect">
            <a:avLst/>
          </a:prstGeom>
          <a:noFill/>
        </p:spPr>
        <p:txBody>
          <a:bodyPr wrap="none" rtlCol="0">
            <a:spAutoFit/>
          </a:bodyPr>
          <a:lstStyle/>
          <a:p>
            <a:r>
              <a:rPr lang="en-US" sz="850" dirty="0" smtClean="0">
                <a:solidFill>
                  <a:srgbClr val="CCCCCC"/>
                </a:solidFill>
                <a:latin typeface="Corbel"/>
              </a:rPr>
              <a:t>©2015 Couchbase Inc.</a:t>
            </a:r>
            <a:endParaRPr lang="en-US" sz="850" dirty="0">
              <a:solidFill>
                <a:srgbClr val="CCCCCC"/>
              </a:solidFill>
              <a:latin typeface="Corbel"/>
            </a:endParaRPr>
          </a:p>
        </p:txBody>
      </p:sp>
      <p:sp>
        <p:nvSpPr>
          <p:cNvPr id="10" name="Slide Number Placeholder 5"/>
          <p:cNvSpPr txBox="1">
            <a:spLocks/>
          </p:cNvSpPr>
          <p:nvPr userDrawn="1"/>
        </p:nvSpPr>
        <p:spPr>
          <a:xfrm>
            <a:off x="8224640" y="4767264"/>
            <a:ext cx="740664" cy="273844"/>
          </a:xfrm>
          <a:prstGeom prst="rect">
            <a:avLst/>
          </a:prstGeom>
        </p:spPr>
        <p:txBody>
          <a:bodyPr vert="horz" lIns="91440" tIns="45720" rIns="91440" bIns="45720" rtlCol="0" anchor="ctr"/>
          <a:lstStyle>
            <a:defPPr>
              <a:defRPr lang="en-US"/>
            </a:defPPr>
            <a:lvl1pPr marL="0" algn="r" defTabSz="457200" rtl="0" eaLnBrk="1" latinLnBrk="0" hangingPunct="1">
              <a:defRPr sz="850" kern="1200">
                <a:solidFill>
                  <a:srgbClr val="CCCCCC"/>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25E7766-B4D4-B545-BC12-CA0EFEB1F16F}" type="slidenum">
              <a:rPr lang="en-US" smtClean="0">
                <a:latin typeface="Corbel"/>
              </a:rPr>
              <a:pPr/>
              <a:t>‹#›</a:t>
            </a:fld>
            <a:endParaRPr lang="en-US" dirty="0">
              <a:latin typeface="Corbel"/>
            </a:endParaRPr>
          </a:p>
        </p:txBody>
      </p:sp>
    </p:spTree>
    <p:extLst>
      <p:ext uri="{BB962C8B-B14F-4D97-AF65-F5344CB8AC3E}">
        <p14:creationId xmlns:p14="http://schemas.microsoft.com/office/powerpoint/2010/main" val="3429252835"/>
      </p:ext>
    </p:extLst>
  </p:cSld>
  <p:clrMapOvr>
    <a:masterClrMapping/>
  </p:clrMapOvr>
  <p:timing>
    <p:tnLst>
      <p:par>
        <p:cTn xmlns:p14="http://schemas.microsoft.com/office/powerpoint/2010/mai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reserve="1">
  <p:cSld name="Section Break (Blue)">
    <p:bg>
      <p:bgPr>
        <a:solidFill>
          <a:srgbClr val="129DD8"/>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883664"/>
            <a:ext cx="7772400" cy="1102519"/>
          </a:xfrm>
          <a:effectLst>
            <a:outerShdw blurRad="127000" dir="2700000" algn="tl" rotWithShape="0">
              <a:srgbClr val="000000">
                <a:alpha val="20000"/>
              </a:srgbClr>
            </a:outerShdw>
          </a:effectLst>
        </p:spPr>
        <p:txBody>
          <a:bodyPr/>
          <a:lstStyle>
            <a:lvl1pPr algn="ctr">
              <a:defRPr sz="2900">
                <a:solidFill>
                  <a:schemeClr val="bg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371600" y="3063240"/>
            <a:ext cx="6400800" cy="1152144"/>
          </a:xfrm>
        </p:spPr>
        <p:txBody>
          <a:bodyPr/>
          <a:lstStyle>
            <a:lvl1pPr marL="0" indent="0" algn="ctr">
              <a:buNone/>
              <a:defRPr sz="2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pic>
        <p:nvPicPr>
          <p:cNvPr id="7" name="Picture 6" descr="bug test-01.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24370" y="351896"/>
            <a:ext cx="495260" cy="495260"/>
          </a:xfrm>
          <a:prstGeom prst="rect">
            <a:avLst/>
          </a:prstGeom>
          <a:effectLst/>
        </p:spPr>
      </p:pic>
    </p:spTree>
    <p:extLst>
      <p:ext uri="{BB962C8B-B14F-4D97-AF65-F5344CB8AC3E}">
        <p14:creationId xmlns:p14="http://schemas.microsoft.com/office/powerpoint/2010/main" val="4269224050"/>
      </p:ext>
    </p:extLst>
  </p:cSld>
  <p:clrMapOvr>
    <a:masterClrMapping/>
  </p:clrMapOvr>
  <p:timing>
    <p:tnLst>
      <p:par>
        <p:cTn xmlns:p14="http://schemas.microsoft.com/office/powerpoint/2010/mai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reserve="1">
  <p:cSld name="Section Break (Red)">
    <p:bg>
      <p:bgPr>
        <a:solidFill>
          <a:srgbClr val="E1001F"/>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883664"/>
            <a:ext cx="7772400" cy="1102519"/>
          </a:xfrm>
          <a:effectLst>
            <a:outerShdw blurRad="127000" dir="2700000" algn="tl" rotWithShape="0">
              <a:srgbClr val="000000">
                <a:alpha val="20000"/>
              </a:srgbClr>
            </a:outerShdw>
          </a:effectLst>
        </p:spPr>
        <p:txBody>
          <a:bodyPr/>
          <a:lstStyle>
            <a:lvl1pPr algn="ctr">
              <a:defRPr sz="2900">
                <a:solidFill>
                  <a:schemeClr val="bg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371600" y="3063240"/>
            <a:ext cx="6400800" cy="1152144"/>
          </a:xfrm>
        </p:spPr>
        <p:txBody>
          <a:bodyPr/>
          <a:lstStyle>
            <a:lvl1pPr marL="0" indent="0" algn="ctr">
              <a:buNone/>
              <a:defRPr sz="2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pic>
        <p:nvPicPr>
          <p:cNvPr id="7" name="Picture 6" descr="bug test-01.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24370" y="351896"/>
            <a:ext cx="495260" cy="495260"/>
          </a:xfrm>
          <a:prstGeom prst="rect">
            <a:avLst/>
          </a:prstGeom>
          <a:effectLst/>
        </p:spPr>
      </p:pic>
    </p:spTree>
    <p:extLst>
      <p:ext uri="{BB962C8B-B14F-4D97-AF65-F5344CB8AC3E}">
        <p14:creationId xmlns:p14="http://schemas.microsoft.com/office/powerpoint/2010/main" val="1231053057"/>
      </p:ext>
    </p:extLst>
  </p:cSld>
  <p:clrMapOvr>
    <a:masterClrMapping/>
  </p:clrMapOvr>
  <p:timing>
    <p:tnLst>
      <p:par>
        <p:cTn xmlns:p14="http://schemas.microsoft.com/office/powerpoint/2010/mai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endParaRPr lang="en-US" dirty="0"/>
          </a:p>
        </p:txBody>
      </p:sp>
      <p:sp>
        <p:nvSpPr>
          <p:cNvPr id="5" name="TextBox 4"/>
          <p:cNvSpPr txBox="1"/>
          <p:nvPr userDrawn="1"/>
        </p:nvSpPr>
        <p:spPr>
          <a:xfrm>
            <a:off x="164592" y="4767263"/>
            <a:ext cx="1180021" cy="223138"/>
          </a:xfrm>
          <a:prstGeom prst="rect">
            <a:avLst/>
          </a:prstGeom>
          <a:noFill/>
        </p:spPr>
        <p:txBody>
          <a:bodyPr wrap="none" rtlCol="0">
            <a:spAutoFit/>
          </a:bodyPr>
          <a:lstStyle/>
          <a:p>
            <a:r>
              <a:rPr lang="en-US" sz="850" dirty="0" smtClean="0">
                <a:solidFill>
                  <a:srgbClr val="CCCCCC"/>
                </a:solidFill>
              </a:rPr>
              <a:t>©2015 Couchbase</a:t>
            </a:r>
            <a:r>
              <a:rPr lang="en-US" sz="850" baseline="0" dirty="0" smtClean="0">
                <a:solidFill>
                  <a:srgbClr val="CCCCCC"/>
                </a:solidFill>
              </a:rPr>
              <a:t> Inc.</a:t>
            </a:r>
            <a:endParaRPr lang="en-US" sz="850" dirty="0">
              <a:solidFill>
                <a:srgbClr val="CCCCCC"/>
              </a:solidFill>
            </a:endParaRPr>
          </a:p>
        </p:txBody>
      </p:sp>
      <p:sp>
        <p:nvSpPr>
          <p:cNvPr id="6" name="Slide Number Placeholder 5"/>
          <p:cNvSpPr txBox="1">
            <a:spLocks/>
          </p:cNvSpPr>
          <p:nvPr userDrawn="1"/>
        </p:nvSpPr>
        <p:spPr>
          <a:xfrm>
            <a:off x="8224640" y="4767263"/>
            <a:ext cx="740664" cy="273844"/>
          </a:xfrm>
          <a:prstGeom prst="rect">
            <a:avLst/>
          </a:prstGeom>
        </p:spPr>
        <p:txBody>
          <a:bodyPr vert="horz" lIns="91440" tIns="45720" rIns="91440" bIns="45720" rtlCol="0" anchor="ctr"/>
          <a:lstStyle>
            <a:defPPr>
              <a:defRPr lang="en-US"/>
            </a:defPPr>
            <a:lvl1pPr marL="0" algn="r" defTabSz="457200" rtl="0" eaLnBrk="1" latinLnBrk="0" hangingPunct="1">
              <a:defRPr sz="850" kern="1200">
                <a:solidFill>
                  <a:srgbClr val="CCCCCC"/>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25E7766-B4D4-B545-BC12-CA0EFEB1F16F}" type="slidenum">
              <a:rPr lang="en-US" smtClean="0"/>
              <a:t>‹#›</a:t>
            </a:fld>
            <a:endParaRPr lang="en-US" dirty="0"/>
          </a:p>
        </p:txBody>
      </p:sp>
    </p:spTree>
    <p:extLst>
      <p:ext uri="{BB962C8B-B14F-4D97-AF65-F5344CB8AC3E}">
        <p14:creationId xmlns:p14="http://schemas.microsoft.com/office/powerpoint/2010/main" val="4202175110"/>
      </p:ext>
    </p:extLst>
  </p:cSld>
  <p:clrMapOvr>
    <a:masterClrMapping/>
  </p:clrMapOvr>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Text (Dark)">
    <p:spTree>
      <p:nvGrpSpPr>
        <p:cNvPr id="1" name=""/>
        <p:cNvGrpSpPr/>
        <p:nvPr/>
      </p:nvGrpSpPr>
      <p:grpSpPr>
        <a:xfrm>
          <a:off x="0" y="0"/>
          <a:ext cx="0" cy="0"/>
          <a:chOff x="0" y="0"/>
          <a:chExt cx="0" cy="0"/>
        </a:xfrm>
      </p:grpSpPr>
      <p:sp>
        <p:nvSpPr>
          <p:cNvPr id="11" name="Rectangle 10"/>
          <p:cNvSpPr/>
          <p:nvPr userDrawn="1"/>
        </p:nvSpPr>
        <p:spPr>
          <a:xfrm>
            <a:off x="0" y="4"/>
            <a:ext cx="9144000" cy="583057"/>
          </a:xfrm>
          <a:prstGeom prst="rect">
            <a:avLst/>
          </a:prstGeom>
          <a:solidFill>
            <a:srgbClr val="E1001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E10021"/>
              </a:solidFill>
              <a:latin typeface="Corbel"/>
            </a:endParaRPr>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686800" y="149664"/>
            <a:ext cx="278504" cy="278506"/>
          </a:xfrm>
          <a:prstGeom prst="rect">
            <a:avLst/>
          </a:prstGeom>
          <a:effectLst>
            <a:outerShdw blurRad="127000" dir="5400000" algn="ctr" rotWithShape="0">
              <a:schemeClr val="tx1">
                <a:alpha val="20000"/>
              </a:schemeClr>
            </a:outerShdw>
          </a:effectLst>
        </p:spPr>
      </p:pic>
      <p:sp>
        <p:nvSpPr>
          <p:cNvPr id="2" name="Title 1"/>
          <p:cNvSpPr>
            <a:spLocks noGrp="1"/>
          </p:cNvSpPr>
          <p:nvPr>
            <p:ph type="title"/>
          </p:nvPr>
        </p:nvSpPr>
        <p:spPr>
          <a:xfrm>
            <a:off x="466352" y="12996"/>
            <a:ext cx="7998595" cy="539496"/>
          </a:xfrm>
          <a:effectLst>
            <a:outerShdw blurRad="127000" dir="2700000" algn="tl" rotWithShape="0">
              <a:srgbClr val="000000">
                <a:alpha val="20000"/>
              </a:srgbClr>
            </a:outerShdw>
          </a:effectLst>
        </p:spPr>
        <p:txBody>
          <a:bodyPr vert="horz" lIns="91440" tIns="45720" rIns="91440" bIns="45720" rtlCol="0" anchor="b">
            <a:noAutofit/>
          </a:bodyPr>
          <a:lstStyle>
            <a:lvl1pPr>
              <a:defRPr lang="en-US" dirty="0">
                <a:solidFill>
                  <a:schemeClr val="bg1"/>
                </a:solidFill>
              </a:defRPr>
            </a:lvl1pPr>
          </a:lstStyle>
          <a:p>
            <a:pPr lvl="0">
              <a:lnSpc>
                <a:spcPct val="80000"/>
              </a:lnSpc>
            </a:pPr>
            <a:endParaRPr lang="en-US" dirty="0"/>
          </a:p>
        </p:txBody>
      </p:sp>
      <p:sp>
        <p:nvSpPr>
          <p:cNvPr id="3" name="Content Placeholder 2"/>
          <p:cNvSpPr>
            <a:spLocks noGrp="1"/>
          </p:cNvSpPr>
          <p:nvPr>
            <p:ph idx="1"/>
          </p:nvPr>
        </p:nvSpPr>
        <p:spPr>
          <a:xfrm>
            <a:off x="457208" y="685801"/>
            <a:ext cx="8007739" cy="3394472"/>
          </a:xfrm>
        </p:spPr>
        <p:txBody>
          <a:bodyPr/>
          <a:lstStyle>
            <a:lvl1pPr marL="0" indent="0">
              <a:lnSpc>
                <a:spcPct val="100000"/>
              </a:lnSpc>
              <a:spcBef>
                <a:spcPts val="0"/>
              </a:spcBef>
              <a:spcAft>
                <a:spcPts val="300"/>
              </a:spcAft>
              <a:buNone/>
              <a:defRPr/>
            </a:lvl1pPr>
            <a:lvl2pPr marL="228600" indent="0">
              <a:lnSpc>
                <a:spcPct val="100000"/>
              </a:lnSpc>
              <a:spcBef>
                <a:spcPts val="0"/>
              </a:spcBef>
              <a:spcAft>
                <a:spcPts val="300"/>
              </a:spcAft>
              <a:buNone/>
              <a:defRPr/>
            </a:lvl2pPr>
            <a:lvl3pPr marL="455613" indent="0">
              <a:lnSpc>
                <a:spcPct val="100000"/>
              </a:lnSpc>
              <a:spcBef>
                <a:spcPts val="0"/>
              </a:spcBef>
              <a:spcAft>
                <a:spcPts val="300"/>
              </a:spcAft>
              <a:buNone/>
              <a:defRPr/>
            </a:lvl3pPr>
            <a:lvl4pPr marL="627063" indent="0">
              <a:lnSpc>
                <a:spcPct val="100000"/>
              </a:lnSpc>
              <a:spcBef>
                <a:spcPts val="0"/>
              </a:spcBef>
              <a:spcAft>
                <a:spcPts val="300"/>
              </a:spcAft>
              <a:buNone/>
              <a:defRPr/>
            </a:lvl4pPr>
            <a:lvl5pPr marL="798513" indent="0">
              <a:lnSpc>
                <a:spcPct val="100000"/>
              </a:lnSpc>
              <a:spcBef>
                <a:spcPts val="0"/>
              </a:spcBef>
              <a:spcAft>
                <a:spcPts val="300"/>
              </a:spcAft>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Footer Placeholder 4"/>
          <p:cNvSpPr>
            <a:spLocks noGrp="1"/>
          </p:cNvSpPr>
          <p:nvPr>
            <p:ph type="ftr" sz="quarter" idx="11"/>
          </p:nvPr>
        </p:nvSpPr>
        <p:spPr/>
        <p:txBody>
          <a:bodyPr/>
          <a:lstStyle/>
          <a:p>
            <a:endParaRPr lang="en-US">
              <a:latin typeface="Corbel"/>
            </a:endParaRPr>
          </a:p>
        </p:txBody>
      </p:sp>
      <p:sp>
        <p:nvSpPr>
          <p:cNvPr id="7" name="TextBox 6"/>
          <p:cNvSpPr txBox="1"/>
          <p:nvPr userDrawn="1"/>
        </p:nvSpPr>
        <p:spPr>
          <a:xfrm>
            <a:off x="164600" y="4767263"/>
            <a:ext cx="1180021" cy="223138"/>
          </a:xfrm>
          <a:prstGeom prst="rect">
            <a:avLst/>
          </a:prstGeom>
          <a:noFill/>
        </p:spPr>
        <p:txBody>
          <a:bodyPr wrap="none" rtlCol="0">
            <a:spAutoFit/>
          </a:bodyPr>
          <a:lstStyle/>
          <a:p>
            <a:r>
              <a:rPr lang="en-US" sz="850" dirty="0" smtClean="0">
                <a:solidFill>
                  <a:srgbClr val="CCCCCC"/>
                </a:solidFill>
                <a:latin typeface="Corbel"/>
              </a:rPr>
              <a:t>©2015 Couchbase Inc.</a:t>
            </a:r>
            <a:endParaRPr lang="en-US" sz="850" dirty="0">
              <a:solidFill>
                <a:srgbClr val="CCCCCC"/>
              </a:solidFill>
              <a:latin typeface="Corbel"/>
            </a:endParaRPr>
          </a:p>
        </p:txBody>
      </p:sp>
      <p:sp>
        <p:nvSpPr>
          <p:cNvPr id="10" name="Slide Number Placeholder 5"/>
          <p:cNvSpPr txBox="1">
            <a:spLocks/>
          </p:cNvSpPr>
          <p:nvPr userDrawn="1"/>
        </p:nvSpPr>
        <p:spPr>
          <a:xfrm>
            <a:off x="8224640" y="4767264"/>
            <a:ext cx="740664" cy="273844"/>
          </a:xfrm>
          <a:prstGeom prst="rect">
            <a:avLst/>
          </a:prstGeom>
        </p:spPr>
        <p:txBody>
          <a:bodyPr vert="horz" lIns="91440" tIns="45720" rIns="91440" bIns="45720" rtlCol="0" anchor="ctr"/>
          <a:lstStyle>
            <a:defPPr>
              <a:defRPr lang="en-US"/>
            </a:defPPr>
            <a:lvl1pPr marL="0" algn="r" defTabSz="457200" rtl="0" eaLnBrk="1" latinLnBrk="0" hangingPunct="1">
              <a:defRPr sz="850" kern="1200">
                <a:solidFill>
                  <a:srgbClr val="CCCCCC"/>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25E7766-B4D4-B545-BC12-CA0EFEB1F16F}" type="slidenum">
              <a:rPr lang="en-US" smtClean="0">
                <a:latin typeface="Corbel"/>
              </a:rPr>
              <a:pPr/>
              <a:t>‹#›</a:t>
            </a:fld>
            <a:endParaRPr lang="en-US" dirty="0">
              <a:latin typeface="Corbel"/>
            </a:endParaRPr>
          </a:p>
        </p:txBody>
      </p:sp>
    </p:spTree>
    <p:extLst>
      <p:ext uri="{BB962C8B-B14F-4D97-AF65-F5344CB8AC3E}">
        <p14:creationId xmlns:p14="http://schemas.microsoft.com/office/powerpoint/2010/main" val="1127847894"/>
      </p:ext>
    </p:extLst>
  </p:cSld>
  <p:clrMapOvr>
    <a:masterClrMapping/>
  </p:clrMapOvr>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Only (Dark)">
    <p:spTree>
      <p:nvGrpSpPr>
        <p:cNvPr id="1" name=""/>
        <p:cNvGrpSpPr/>
        <p:nvPr/>
      </p:nvGrpSpPr>
      <p:grpSpPr>
        <a:xfrm>
          <a:off x="0" y="0"/>
          <a:ext cx="0" cy="0"/>
          <a:chOff x="0" y="0"/>
          <a:chExt cx="0" cy="0"/>
        </a:xfrm>
      </p:grpSpPr>
      <p:sp>
        <p:nvSpPr>
          <p:cNvPr id="8" name="Rectangle 7"/>
          <p:cNvSpPr/>
          <p:nvPr userDrawn="1"/>
        </p:nvSpPr>
        <p:spPr>
          <a:xfrm>
            <a:off x="0" y="4"/>
            <a:ext cx="9144000" cy="583057"/>
          </a:xfrm>
          <a:prstGeom prst="rect">
            <a:avLst/>
          </a:prstGeom>
          <a:solidFill>
            <a:srgbClr val="E1001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E10021"/>
              </a:solidFill>
              <a:latin typeface="Corbel"/>
            </a:endParaRPr>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686800" y="149664"/>
            <a:ext cx="278504" cy="278506"/>
          </a:xfrm>
          <a:prstGeom prst="rect">
            <a:avLst/>
          </a:prstGeom>
          <a:effectLst>
            <a:outerShdw blurRad="127000" dir="5400000" algn="ctr" rotWithShape="0">
              <a:schemeClr val="tx1">
                <a:alpha val="20000"/>
              </a:schemeClr>
            </a:outerShdw>
          </a:effectLst>
        </p:spPr>
      </p:pic>
      <p:sp>
        <p:nvSpPr>
          <p:cNvPr id="2" name="Title 1"/>
          <p:cNvSpPr>
            <a:spLocks noGrp="1"/>
          </p:cNvSpPr>
          <p:nvPr>
            <p:ph type="title"/>
          </p:nvPr>
        </p:nvSpPr>
        <p:spPr>
          <a:xfrm>
            <a:off x="466352" y="12996"/>
            <a:ext cx="7998595" cy="539496"/>
          </a:xfrm>
          <a:effectLst>
            <a:outerShdw blurRad="127000" dir="2700000" algn="tl" rotWithShape="0">
              <a:srgbClr val="000000">
                <a:alpha val="20000"/>
              </a:srgbClr>
            </a:outerShdw>
          </a:effectLst>
        </p:spPr>
        <p:txBody>
          <a:bodyPr/>
          <a:lstStyle>
            <a:lvl1pPr>
              <a:lnSpc>
                <a:spcPct val="80000"/>
              </a:lnSpc>
              <a:defRPr>
                <a:solidFill>
                  <a:schemeClr val="bg1"/>
                </a:solidFill>
              </a:defRPr>
            </a:lvl1pPr>
          </a:lstStyle>
          <a:p>
            <a:endParaRPr lang="en-US" dirty="0"/>
          </a:p>
        </p:txBody>
      </p:sp>
      <p:sp>
        <p:nvSpPr>
          <p:cNvPr id="5" name="Footer Placeholder 4"/>
          <p:cNvSpPr>
            <a:spLocks noGrp="1"/>
          </p:cNvSpPr>
          <p:nvPr>
            <p:ph type="ftr" sz="quarter" idx="11"/>
          </p:nvPr>
        </p:nvSpPr>
        <p:spPr/>
        <p:txBody>
          <a:bodyPr/>
          <a:lstStyle/>
          <a:p>
            <a:endParaRPr lang="en-US">
              <a:latin typeface="Corbel"/>
            </a:endParaRPr>
          </a:p>
        </p:txBody>
      </p:sp>
      <p:sp>
        <p:nvSpPr>
          <p:cNvPr id="7" name="TextBox 6"/>
          <p:cNvSpPr txBox="1"/>
          <p:nvPr userDrawn="1"/>
        </p:nvSpPr>
        <p:spPr>
          <a:xfrm>
            <a:off x="164600" y="4767263"/>
            <a:ext cx="1180021" cy="223138"/>
          </a:xfrm>
          <a:prstGeom prst="rect">
            <a:avLst/>
          </a:prstGeom>
          <a:noFill/>
        </p:spPr>
        <p:txBody>
          <a:bodyPr wrap="none" rtlCol="0">
            <a:spAutoFit/>
          </a:bodyPr>
          <a:lstStyle/>
          <a:p>
            <a:r>
              <a:rPr lang="en-US" sz="850" dirty="0" smtClean="0">
                <a:solidFill>
                  <a:srgbClr val="CCCCCC"/>
                </a:solidFill>
                <a:latin typeface="Corbel"/>
              </a:rPr>
              <a:t>©2015 Couchbase Inc.</a:t>
            </a:r>
            <a:endParaRPr lang="en-US" sz="850" dirty="0">
              <a:solidFill>
                <a:srgbClr val="CCCCCC"/>
              </a:solidFill>
              <a:latin typeface="Corbel"/>
            </a:endParaRPr>
          </a:p>
        </p:txBody>
      </p:sp>
      <p:sp>
        <p:nvSpPr>
          <p:cNvPr id="11" name="Slide Number Placeholder 5"/>
          <p:cNvSpPr txBox="1">
            <a:spLocks/>
          </p:cNvSpPr>
          <p:nvPr userDrawn="1"/>
        </p:nvSpPr>
        <p:spPr>
          <a:xfrm>
            <a:off x="8224640" y="4767264"/>
            <a:ext cx="740664" cy="273844"/>
          </a:xfrm>
          <a:prstGeom prst="rect">
            <a:avLst/>
          </a:prstGeom>
        </p:spPr>
        <p:txBody>
          <a:bodyPr vert="horz" lIns="91440" tIns="45720" rIns="91440" bIns="45720" rtlCol="0" anchor="ctr"/>
          <a:lstStyle>
            <a:defPPr>
              <a:defRPr lang="en-US"/>
            </a:defPPr>
            <a:lvl1pPr marL="0" algn="r" defTabSz="457200" rtl="0" eaLnBrk="1" latinLnBrk="0" hangingPunct="1">
              <a:defRPr sz="850" kern="1200">
                <a:solidFill>
                  <a:srgbClr val="CCCCCC"/>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25E7766-B4D4-B545-BC12-CA0EFEB1F16F}" type="slidenum">
              <a:rPr lang="en-US" smtClean="0">
                <a:latin typeface="Corbel"/>
              </a:rPr>
              <a:pPr/>
              <a:t>‹#›</a:t>
            </a:fld>
            <a:endParaRPr lang="en-US" dirty="0">
              <a:latin typeface="Corbel"/>
            </a:endParaRPr>
          </a:p>
        </p:txBody>
      </p:sp>
    </p:spTree>
    <p:extLst>
      <p:ext uri="{BB962C8B-B14F-4D97-AF65-F5344CB8AC3E}">
        <p14:creationId xmlns:p14="http://schemas.microsoft.com/office/powerpoint/2010/main" val="908073336"/>
      </p:ext>
    </p:extLst>
  </p:cSld>
  <p:clrMapOvr>
    <a:masterClrMapping/>
  </p:clrMapOvr>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Section Break (Blue)">
    <p:bg>
      <p:bgPr>
        <a:solidFill>
          <a:srgbClr val="129DD8"/>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883668"/>
            <a:ext cx="7772400" cy="1102519"/>
          </a:xfrm>
          <a:effectLst>
            <a:outerShdw blurRad="127000" dir="2700000" algn="tl" rotWithShape="0">
              <a:srgbClr val="000000">
                <a:alpha val="20000"/>
              </a:srgbClr>
            </a:outerShdw>
          </a:effectLst>
        </p:spPr>
        <p:txBody>
          <a:bodyPr/>
          <a:lstStyle>
            <a:lvl1pPr algn="ctr">
              <a:defRPr sz="2900">
                <a:solidFill>
                  <a:schemeClr val="bg1"/>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1371600" y="3063240"/>
            <a:ext cx="6400800" cy="1152144"/>
          </a:xfrm>
        </p:spPr>
        <p:txBody>
          <a:bodyPr/>
          <a:lstStyle>
            <a:lvl1pPr marL="0" indent="0" algn="ctr">
              <a:buNone/>
              <a:defRPr sz="2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pic>
        <p:nvPicPr>
          <p:cNvPr id="7" name="Picture 6" descr="bug test-01.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24370" y="351898"/>
            <a:ext cx="495260" cy="495260"/>
          </a:xfrm>
          <a:prstGeom prst="rect">
            <a:avLst/>
          </a:prstGeom>
          <a:effectLst/>
        </p:spPr>
      </p:pic>
    </p:spTree>
    <p:extLst>
      <p:ext uri="{BB962C8B-B14F-4D97-AF65-F5344CB8AC3E}">
        <p14:creationId xmlns:p14="http://schemas.microsoft.com/office/powerpoint/2010/main" val="4224484475"/>
      </p:ext>
    </p:extLst>
  </p:cSld>
  <p:clrMapOvr>
    <a:masterClrMapping/>
  </p:clrMapOvr>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Section Break (Red)">
    <p:bg>
      <p:bgPr>
        <a:solidFill>
          <a:srgbClr val="E1001F"/>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883668"/>
            <a:ext cx="7772400" cy="1102519"/>
          </a:xfrm>
          <a:effectLst>
            <a:outerShdw blurRad="127000" dir="2700000" algn="tl" rotWithShape="0">
              <a:srgbClr val="000000">
                <a:alpha val="20000"/>
              </a:srgbClr>
            </a:outerShdw>
          </a:effectLst>
        </p:spPr>
        <p:txBody>
          <a:bodyPr/>
          <a:lstStyle>
            <a:lvl1pPr algn="ctr">
              <a:defRPr sz="2900">
                <a:solidFill>
                  <a:schemeClr val="bg1"/>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1371600" y="3063240"/>
            <a:ext cx="6400800" cy="1152144"/>
          </a:xfrm>
        </p:spPr>
        <p:txBody>
          <a:bodyPr/>
          <a:lstStyle>
            <a:lvl1pPr marL="0" indent="0" algn="ctr">
              <a:buNone/>
              <a:defRPr sz="2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pic>
        <p:nvPicPr>
          <p:cNvPr id="7" name="Picture 6" descr="bug test-01.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24370" y="351898"/>
            <a:ext cx="495260" cy="495260"/>
          </a:xfrm>
          <a:prstGeom prst="rect">
            <a:avLst/>
          </a:prstGeom>
          <a:effectLst/>
        </p:spPr>
      </p:pic>
    </p:spTree>
    <p:extLst>
      <p:ext uri="{BB962C8B-B14F-4D97-AF65-F5344CB8AC3E}">
        <p14:creationId xmlns:p14="http://schemas.microsoft.com/office/powerpoint/2010/main" val="3637426919"/>
      </p:ext>
    </p:extLst>
  </p:cSld>
  <p:clrMapOvr>
    <a:masterClrMapping/>
  </p:clrMapOvr>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endParaRPr lang="en-US" dirty="0">
              <a:latin typeface="Corbel"/>
            </a:endParaRPr>
          </a:p>
        </p:txBody>
      </p:sp>
      <p:sp>
        <p:nvSpPr>
          <p:cNvPr id="5" name="TextBox 4"/>
          <p:cNvSpPr txBox="1"/>
          <p:nvPr userDrawn="1"/>
        </p:nvSpPr>
        <p:spPr>
          <a:xfrm>
            <a:off x="164600" y="4767263"/>
            <a:ext cx="1180021" cy="223138"/>
          </a:xfrm>
          <a:prstGeom prst="rect">
            <a:avLst/>
          </a:prstGeom>
          <a:noFill/>
        </p:spPr>
        <p:txBody>
          <a:bodyPr wrap="none" rtlCol="0">
            <a:spAutoFit/>
          </a:bodyPr>
          <a:lstStyle/>
          <a:p>
            <a:r>
              <a:rPr lang="en-US" sz="850" dirty="0" smtClean="0">
                <a:solidFill>
                  <a:srgbClr val="CCCCCC"/>
                </a:solidFill>
                <a:latin typeface="Corbel"/>
              </a:rPr>
              <a:t>©2015 Couchbase Inc.</a:t>
            </a:r>
            <a:endParaRPr lang="en-US" sz="850" dirty="0">
              <a:solidFill>
                <a:srgbClr val="CCCCCC"/>
              </a:solidFill>
              <a:latin typeface="Corbel"/>
            </a:endParaRPr>
          </a:p>
        </p:txBody>
      </p:sp>
      <p:sp>
        <p:nvSpPr>
          <p:cNvPr id="6" name="Slide Number Placeholder 5"/>
          <p:cNvSpPr txBox="1">
            <a:spLocks/>
          </p:cNvSpPr>
          <p:nvPr userDrawn="1"/>
        </p:nvSpPr>
        <p:spPr>
          <a:xfrm>
            <a:off x="8224640" y="4767264"/>
            <a:ext cx="740664" cy="273844"/>
          </a:xfrm>
          <a:prstGeom prst="rect">
            <a:avLst/>
          </a:prstGeom>
        </p:spPr>
        <p:txBody>
          <a:bodyPr vert="horz" lIns="91440" tIns="45720" rIns="91440" bIns="45720" rtlCol="0" anchor="ctr"/>
          <a:lstStyle>
            <a:defPPr>
              <a:defRPr lang="en-US"/>
            </a:defPPr>
            <a:lvl1pPr marL="0" algn="r" defTabSz="457200" rtl="0" eaLnBrk="1" latinLnBrk="0" hangingPunct="1">
              <a:defRPr sz="850" kern="1200">
                <a:solidFill>
                  <a:srgbClr val="CCCCCC"/>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25E7766-B4D4-B545-BC12-CA0EFEB1F16F}" type="slidenum">
              <a:rPr lang="en-US" smtClean="0">
                <a:latin typeface="Corbel"/>
              </a:rPr>
              <a:pPr/>
              <a:t>‹#›</a:t>
            </a:fld>
            <a:endParaRPr lang="en-US" dirty="0">
              <a:latin typeface="Corbel"/>
            </a:endParaRPr>
          </a:p>
        </p:txBody>
      </p:sp>
    </p:spTree>
    <p:extLst>
      <p:ext uri="{BB962C8B-B14F-4D97-AF65-F5344CB8AC3E}">
        <p14:creationId xmlns:p14="http://schemas.microsoft.com/office/powerpoint/2010/main" val="1143370296"/>
      </p:ext>
    </p:extLst>
  </p:cSld>
  <p:clrMapOvr>
    <a:masterClrMapping/>
  </p:clrMapOvr>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userDrawn="1">
  <p:cSld name="Section Header">
    <p:bg>
      <p:bgPr>
        <a:solidFill>
          <a:srgbClr val="E5001A"/>
        </a:solidFill>
        <a:effectLst/>
      </p:bgPr>
    </p:bg>
    <p:spTree>
      <p:nvGrpSpPr>
        <p:cNvPr id="1" name=""/>
        <p:cNvGrpSpPr/>
        <p:nvPr/>
      </p:nvGrpSpPr>
      <p:grpSpPr>
        <a:xfrm>
          <a:off x="0" y="0"/>
          <a:ext cx="0" cy="0"/>
          <a:chOff x="0" y="0"/>
          <a:chExt cx="0" cy="0"/>
        </a:xfrm>
      </p:grpSpPr>
      <p:sp>
        <p:nvSpPr>
          <p:cNvPr id="7" name="Title 6"/>
          <p:cNvSpPr>
            <a:spLocks noGrp="1"/>
          </p:cNvSpPr>
          <p:nvPr>
            <p:ph type="title"/>
          </p:nvPr>
        </p:nvSpPr>
        <p:spPr>
          <a:xfrm>
            <a:off x="352511" y="2177608"/>
            <a:ext cx="8426620" cy="799893"/>
          </a:xfrm>
        </p:spPr>
        <p:txBody>
          <a:bodyPr anchor="ctr" anchorCtr="0"/>
          <a:lstStyle/>
          <a:p>
            <a:r>
              <a:rPr lang="en-US" dirty="0" smtClean="0"/>
              <a:t>Click to edit Master title style</a:t>
            </a:r>
            <a:endParaRPr lang="en-US" dirty="0"/>
          </a:p>
        </p:txBody>
      </p:sp>
    </p:spTree>
    <p:extLst>
      <p:ext uri="{BB962C8B-B14F-4D97-AF65-F5344CB8AC3E}">
        <p14:creationId xmlns:p14="http://schemas.microsoft.com/office/powerpoint/2010/main" val="13128169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reserve="1">
  <p:cSld name="Title Slide (Dark)">
    <p:bg>
      <p:bgRef idx="1001">
        <a:schemeClr val="bg1"/>
      </p:bgRef>
    </p:bg>
    <p:spTree>
      <p:nvGrpSpPr>
        <p:cNvPr id="1" name=""/>
        <p:cNvGrpSpPr/>
        <p:nvPr/>
      </p:nvGrpSpPr>
      <p:grpSpPr>
        <a:xfrm>
          <a:off x="0" y="0"/>
          <a:ext cx="0" cy="0"/>
          <a:chOff x="0" y="0"/>
          <a:chExt cx="0" cy="0"/>
        </a:xfrm>
      </p:grpSpPr>
      <p:pic>
        <p:nvPicPr>
          <p:cNvPr id="6" name="Picture 5" descr="events.CBC_15.pptTemplate.BG.01.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2" name="Title 1"/>
          <p:cNvSpPr>
            <a:spLocks noGrp="1"/>
          </p:cNvSpPr>
          <p:nvPr>
            <p:ph type="ctrTitle" hasCustomPrompt="1"/>
          </p:nvPr>
        </p:nvSpPr>
        <p:spPr>
          <a:xfrm>
            <a:off x="408707" y="1698478"/>
            <a:ext cx="8342747" cy="1102519"/>
          </a:xfrm>
          <a:effectLst>
            <a:outerShdw blurRad="127000" dir="2700000" algn="tl" rotWithShape="0">
              <a:srgbClr val="000000">
                <a:alpha val="20000"/>
              </a:srgbClr>
            </a:outerShdw>
          </a:effectLst>
        </p:spPr>
        <p:txBody>
          <a:bodyPr lIns="0" tIns="0" rIns="0" bIns="0" anchor="t" anchorCtr="0"/>
          <a:lstStyle>
            <a:lvl1pPr algn="l">
              <a:defRPr sz="3200" b="0" i="0" cap="all" baseline="0">
                <a:solidFill>
                  <a:schemeClr val="accent2"/>
                </a:solidFill>
                <a:latin typeface="Calibri Light"/>
              </a:defRPr>
            </a:lvl1pPr>
          </a:lstStyle>
          <a:p>
            <a:r>
              <a:rPr lang="en-US" dirty="0" smtClean="0"/>
              <a:t>Introducing SQL for Documents:</a:t>
            </a:r>
            <a:br>
              <a:rPr lang="en-US" dirty="0" smtClean="0"/>
            </a:br>
            <a:r>
              <a:rPr lang="en-US" dirty="0" smtClean="0"/>
              <a:t>Query Without Compromise</a:t>
            </a:r>
            <a:endParaRPr lang="en-US" dirty="0"/>
          </a:p>
        </p:txBody>
      </p:sp>
      <p:sp>
        <p:nvSpPr>
          <p:cNvPr id="3" name="Subtitle 2"/>
          <p:cNvSpPr>
            <a:spLocks noGrp="1"/>
          </p:cNvSpPr>
          <p:nvPr>
            <p:ph type="subTitle" idx="1" hasCustomPrompt="1"/>
          </p:nvPr>
        </p:nvSpPr>
        <p:spPr>
          <a:xfrm>
            <a:off x="408707" y="2896338"/>
            <a:ext cx="8342747" cy="1088136"/>
          </a:xfrm>
        </p:spPr>
        <p:txBody>
          <a:bodyPr lIns="0" tIns="0" rIns="0" bIns="0"/>
          <a:lstStyle>
            <a:lvl1pPr marL="0" indent="0" algn="l">
              <a:buNone/>
              <a:defRPr sz="3000" b="0" i="0" baseline="0">
                <a:solidFill>
                  <a:schemeClr val="tx1"/>
                </a:solidFill>
                <a:latin typeface="Calibri Ligh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Gerald </a:t>
            </a:r>
            <a:r>
              <a:rPr lang="en-US" dirty="0" err="1" smtClean="0"/>
              <a:t>Sangudi</a:t>
            </a:r>
            <a:r>
              <a:rPr lang="en-US" dirty="0" smtClean="0"/>
              <a:t>, Couchbase</a:t>
            </a:r>
            <a:endParaRPr lang="en-US" dirty="0"/>
          </a:p>
        </p:txBody>
      </p:sp>
    </p:spTree>
    <p:extLst>
      <p:ext uri="{BB962C8B-B14F-4D97-AF65-F5344CB8AC3E}">
        <p14:creationId xmlns:p14="http://schemas.microsoft.com/office/powerpoint/2010/main" val="733344989"/>
      </p:ext>
    </p:extLst>
  </p:cSld>
  <p:clrMapOvr>
    <a:overrideClrMapping bg1="lt1" tx1="dk1" bg2="lt2" tx2="dk2" accent1="accent1" accent2="accent2" accent3="accent3" accent4="accent4" accent5="accent5" accent6="accent6" hlink="hlink" folHlink="folHlink"/>
  </p:clrMapOvr>
  <p:timing>
    <p:tnLst>
      <p:par>
        <p:cTn xmlns:p14="http://schemas.microsoft.com/office/powerpoint/2010/main" id="1" dur="indefinite" restart="never" nodeType="tmRoot"/>
      </p:par>
    </p:tnLst>
  </p:timing>
  <p:hf hdr="0" dt="0"/>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1.xml"/><Relationship Id="rId4" Type="http://schemas.openxmlformats.org/officeDocument/2006/relationships/slideLayout" Target="../slideLayouts/slideLayout12.xml"/><Relationship Id="rId5" Type="http://schemas.openxmlformats.org/officeDocument/2006/relationships/slideLayout" Target="../slideLayouts/slideLayout13.xml"/><Relationship Id="rId6" Type="http://schemas.openxmlformats.org/officeDocument/2006/relationships/slideLayout" Target="../slideLayouts/slideLayout14.xml"/><Relationship Id="rId7" Type="http://schemas.openxmlformats.org/officeDocument/2006/relationships/slideLayout" Target="../slideLayouts/slideLayout15.xml"/><Relationship Id="rId8" Type="http://schemas.openxmlformats.org/officeDocument/2006/relationships/theme" Target="../theme/theme2.xml"/><Relationship Id="rId1" Type="http://schemas.openxmlformats.org/officeDocument/2006/relationships/slideLayout" Target="../slideLayouts/slideLayout9.xml"/><Relationship Id="rId2" Type="http://schemas.openxmlformats.org/officeDocument/2006/relationships/slideLayout" Target="../slideLayouts/slideLayout10.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8.xml"/><Relationship Id="rId4" Type="http://schemas.openxmlformats.org/officeDocument/2006/relationships/slideLayout" Target="../slideLayouts/slideLayout19.xml"/><Relationship Id="rId5" Type="http://schemas.openxmlformats.org/officeDocument/2006/relationships/slideLayout" Target="../slideLayouts/slideLayout20.xml"/><Relationship Id="rId6" Type="http://schemas.openxmlformats.org/officeDocument/2006/relationships/slideLayout" Target="../slideLayouts/slideLayout21.xml"/><Relationship Id="rId7" Type="http://schemas.openxmlformats.org/officeDocument/2006/relationships/slideLayout" Target="../slideLayouts/slideLayout22.xml"/><Relationship Id="rId8" Type="http://schemas.openxmlformats.org/officeDocument/2006/relationships/theme" Target="../theme/theme3.xml"/><Relationship Id="rId1" Type="http://schemas.openxmlformats.org/officeDocument/2006/relationships/slideLayout" Target="../slideLayouts/slideLayout16.xml"/><Relationship Id="rId2"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b">
            <a:no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148311"/>
            <a:ext cx="8229600" cy="3394472"/>
          </a:xfrm>
          <a:prstGeom prst="rect">
            <a:avLst/>
          </a:prstGeom>
        </p:spPr>
        <p:txBody>
          <a:bodyPr vert="horz" lIns="91440" tIns="45720" rIns="91440" bIns="45720" rtlCol="0">
            <a:noAutofit/>
          </a:bodyPr>
          <a:lstStyle/>
          <a:p>
            <a:r>
              <a:rPr lang="en-US" dirty="0" smtClean="0"/>
              <a:t>First Level Bullet</a:t>
            </a:r>
          </a:p>
          <a:p>
            <a:pPr lvl="1"/>
            <a:r>
              <a:rPr lang="en-US" dirty="0" smtClean="0"/>
              <a:t>Second Level Bullet</a:t>
            </a:r>
          </a:p>
          <a:p>
            <a:pPr marL="635000" lvl="3" indent="-177800">
              <a:buSzPct val="100000"/>
              <a:buFont typeface="Lucida Grande"/>
              <a:buChar char="-"/>
            </a:pPr>
            <a:r>
              <a:rPr lang="en-US" sz="1800" dirty="0" smtClean="0"/>
              <a:t>Third Level Bullet</a:t>
            </a:r>
          </a:p>
          <a:p>
            <a:pPr marL="800100" lvl="3" indent="-177800">
              <a:buSzPct val="100000"/>
              <a:buFont typeface="Lucida Grande"/>
              <a:buChar char="-"/>
            </a:pPr>
            <a:r>
              <a:rPr lang="en-US" sz="1600" dirty="0" smtClean="0"/>
              <a:t>Fourth Level Bullet</a:t>
            </a:r>
          </a:p>
          <a:p>
            <a:pPr marL="965200" lvl="3" indent="-177800">
              <a:buSzPct val="100000"/>
              <a:buFont typeface="Lucida Grande"/>
              <a:buChar char="-"/>
            </a:pPr>
            <a:r>
              <a:rPr lang="en-US" sz="1400" dirty="0" smtClean="0"/>
              <a:t>Fifth Level Bullet</a:t>
            </a:r>
          </a:p>
        </p:txBody>
      </p:sp>
      <p:sp>
        <p:nvSpPr>
          <p:cNvPr id="5" name="Footer Placeholder 4"/>
          <p:cNvSpPr>
            <a:spLocks noGrp="1"/>
          </p:cNvSpPr>
          <p:nvPr>
            <p:ph type="ftr" sz="quarter" idx="3"/>
          </p:nvPr>
        </p:nvSpPr>
        <p:spPr>
          <a:xfrm>
            <a:off x="3124200" y="4767264"/>
            <a:ext cx="2895600" cy="273844"/>
          </a:xfrm>
          <a:prstGeom prst="rect">
            <a:avLst/>
          </a:prstGeom>
        </p:spPr>
        <p:txBody>
          <a:bodyPr vert="horz" lIns="91440" tIns="45720" rIns="91440" bIns="45720" rtlCol="0" anchor="ctr"/>
          <a:lstStyle>
            <a:lvl1pPr algn="ctr">
              <a:defRPr sz="850">
                <a:solidFill>
                  <a:srgbClr val="CCCCCC"/>
                </a:solidFill>
              </a:defRPr>
            </a:lvl1pPr>
          </a:lstStyle>
          <a:p>
            <a:endParaRPr lang="en-US" dirty="0">
              <a:latin typeface="Corbel"/>
            </a:endParaRPr>
          </a:p>
        </p:txBody>
      </p:sp>
      <p:sp>
        <p:nvSpPr>
          <p:cNvPr id="6" name="Slide Number Placeholder 5"/>
          <p:cNvSpPr>
            <a:spLocks noGrp="1"/>
          </p:cNvSpPr>
          <p:nvPr>
            <p:ph type="sldNum" sz="quarter" idx="4"/>
          </p:nvPr>
        </p:nvSpPr>
        <p:spPr>
          <a:xfrm>
            <a:off x="8229600" y="4767264"/>
            <a:ext cx="740664" cy="273844"/>
          </a:xfrm>
          <a:prstGeom prst="rect">
            <a:avLst/>
          </a:prstGeom>
        </p:spPr>
        <p:txBody>
          <a:bodyPr vert="horz" lIns="91440" tIns="45720" rIns="91440" bIns="45720" rtlCol="0" anchor="ctr"/>
          <a:lstStyle>
            <a:lvl1pPr algn="r">
              <a:defRPr sz="850">
                <a:solidFill>
                  <a:srgbClr val="CCCCCC"/>
                </a:solidFill>
              </a:defRPr>
            </a:lvl1pPr>
          </a:lstStyle>
          <a:p>
            <a:fld id="{E728A94C-44F1-DF43-8BD8-694E750DEF33}" type="slidenum">
              <a:rPr lang="en-US" smtClean="0">
                <a:latin typeface="Corbel"/>
              </a:rPr>
              <a:pPr/>
              <a:t>‹#›</a:t>
            </a:fld>
            <a:endParaRPr lang="en-US">
              <a:latin typeface="Corbel"/>
            </a:endParaRPr>
          </a:p>
        </p:txBody>
      </p:sp>
    </p:spTree>
    <p:extLst>
      <p:ext uri="{BB962C8B-B14F-4D97-AF65-F5344CB8AC3E}">
        <p14:creationId xmlns:p14="http://schemas.microsoft.com/office/powerpoint/2010/main" val="2865498321"/>
      </p:ext>
    </p:extLst>
  </p:cSld>
  <p:clrMap bg1="lt1" tx1="dk1" bg2="lt2" tx2="dk2" accent1="accent1" accent2="accent2" accent3="accent3" accent4="accent4" accent5="accent5" accent6="accent6" hlink="hlink" folHlink="folHlink"/>
  <p:sldLayoutIdLst>
    <p:sldLayoutId id="2147493470" r:id="rId1"/>
    <p:sldLayoutId id="2147493471" r:id="rId2"/>
    <p:sldLayoutId id="2147493472" r:id="rId3"/>
    <p:sldLayoutId id="2147493473" r:id="rId4"/>
    <p:sldLayoutId id="2147493474" r:id="rId5"/>
    <p:sldLayoutId id="2147493475" r:id="rId6"/>
    <p:sldLayoutId id="2147493476" r:id="rId7"/>
    <p:sldLayoutId id="2147493494" r:id="rId8"/>
  </p:sldLayoutIdLst>
  <p:timing>
    <p:tnLst>
      <p:par>
        <p:cTn xmlns:p14="http://schemas.microsoft.com/office/powerpoint/2010/main" id="1" dur="indefinite" restart="never" nodeType="tmRoot"/>
      </p:par>
    </p:tnLst>
  </p:timing>
  <p:hf hdr="0" ftr="0" dt="0"/>
  <p:txStyles>
    <p:titleStyle>
      <a:lvl1pPr algn="l" defTabSz="457200" rtl="0" eaLnBrk="1" latinLnBrk="0" hangingPunct="1">
        <a:spcBef>
          <a:spcPct val="0"/>
        </a:spcBef>
        <a:buNone/>
        <a:defRPr sz="2800" b="1" kern="1200">
          <a:solidFill>
            <a:schemeClr val="tx1"/>
          </a:solidFill>
          <a:latin typeface="+mj-lt"/>
          <a:ea typeface="+mj-ea"/>
          <a:cs typeface="+mj-cs"/>
        </a:defRPr>
      </a:lvl1pPr>
    </p:titleStyle>
    <p:bodyStyle>
      <a:lvl1pPr marL="228600" indent="-228600" algn="l" defTabSz="457200" rtl="0" eaLnBrk="1" latinLnBrk="0" hangingPunct="1">
        <a:spcBef>
          <a:spcPts val="0"/>
        </a:spcBef>
        <a:buClr>
          <a:schemeClr val="accent1"/>
        </a:buClr>
        <a:buFont typeface="Wingdings" charset="2"/>
        <a:buChar char="§"/>
        <a:defRPr sz="2400" kern="1200">
          <a:solidFill>
            <a:schemeClr val="tx1"/>
          </a:solidFill>
          <a:latin typeface="+mn-lt"/>
          <a:ea typeface="+mn-ea"/>
          <a:cs typeface="+mn-cs"/>
        </a:defRPr>
      </a:lvl1pPr>
      <a:lvl2pPr marL="455613" indent="-227013" algn="l" defTabSz="457200" rtl="0" eaLnBrk="1" latinLnBrk="0" hangingPunct="1">
        <a:spcBef>
          <a:spcPts val="0"/>
        </a:spcBef>
        <a:buClr>
          <a:srgbClr val="262626"/>
        </a:buClr>
        <a:buFont typeface="Wingdings" charset="2"/>
        <a:buChar char="§"/>
        <a:defRPr sz="2000" kern="1200">
          <a:solidFill>
            <a:schemeClr val="tx1"/>
          </a:solidFill>
          <a:latin typeface="+mn-lt"/>
          <a:ea typeface="+mn-ea"/>
          <a:cs typeface="+mn-cs"/>
        </a:defRPr>
      </a:lvl2pPr>
      <a:lvl3pPr marL="455613" indent="-228600" algn="l" defTabSz="457200" rtl="0" eaLnBrk="1" latinLnBrk="0" hangingPunct="1">
        <a:spcBef>
          <a:spcPts val="0"/>
        </a:spcBef>
        <a:buClr>
          <a:srgbClr val="262626"/>
        </a:buClr>
        <a:buFont typeface="Wingdings" charset="2"/>
        <a:buChar char="§"/>
        <a:defRPr sz="2000" kern="1200">
          <a:solidFill>
            <a:schemeClr val="tx1"/>
          </a:solidFill>
          <a:latin typeface="+mn-lt"/>
          <a:ea typeface="+mn-ea"/>
          <a:cs typeface="+mn-cs"/>
        </a:defRPr>
      </a:lvl3pPr>
      <a:lvl4pPr marL="455613" indent="-228600" algn="l" defTabSz="457200" rtl="0" eaLnBrk="1" latinLnBrk="0" hangingPunct="1">
        <a:spcBef>
          <a:spcPts val="0"/>
        </a:spcBef>
        <a:buClr>
          <a:srgbClr val="262626"/>
        </a:buClr>
        <a:buFont typeface="Wingdings" charset="2"/>
        <a:buChar char="§"/>
        <a:defRPr sz="2000" kern="1200">
          <a:solidFill>
            <a:schemeClr val="tx1"/>
          </a:solidFill>
          <a:latin typeface="+mn-lt"/>
          <a:ea typeface="+mn-ea"/>
          <a:cs typeface="+mn-cs"/>
        </a:defRPr>
      </a:lvl4pPr>
      <a:lvl5pPr marL="455613" indent="-228600" algn="l" defTabSz="457200" rtl="0" eaLnBrk="1" latinLnBrk="0" hangingPunct="1">
        <a:spcBef>
          <a:spcPts val="200"/>
        </a:spcBef>
        <a:buClr>
          <a:srgbClr val="262626"/>
        </a:buClr>
        <a:buFont typeface="Wingdings" charset="2"/>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b">
            <a:no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148311"/>
            <a:ext cx="8229600" cy="3394472"/>
          </a:xfrm>
          <a:prstGeom prst="rect">
            <a:avLst/>
          </a:prstGeom>
        </p:spPr>
        <p:txBody>
          <a:bodyPr vert="horz" lIns="91440" tIns="45720" rIns="91440" bIns="4572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3124200" y="4767264"/>
            <a:ext cx="2895600" cy="273844"/>
          </a:xfrm>
          <a:prstGeom prst="rect">
            <a:avLst/>
          </a:prstGeom>
        </p:spPr>
        <p:txBody>
          <a:bodyPr vert="horz" lIns="91440" tIns="45720" rIns="91440" bIns="45720" rtlCol="0" anchor="ctr"/>
          <a:lstStyle>
            <a:lvl1pPr algn="ctr">
              <a:defRPr sz="850">
                <a:solidFill>
                  <a:srgbClr val="CCCCCC"/>
                </a:solidFill>
              </a:defRPr>
            </a:lvl1pPr>
          </a:lstStyle>
          <a:p>
            <a:r>
              <a:rPr lang="en-US" smtClean="0"/>
              <a:t>©2014 Couchbase, Inc. </a:t>
            </a:r>
            <a:endParaRPr lang="en-US" dirty="0"/>
          </a:p>
        </p:txBody>
      </p:sp>
      <p:sp>
        <p:nvSpPr>
          <p:cNvPr id="6" name="Slide Number Placeholder 5"/>
          <p:cNvSpPr>
            <a:spLocks noGrp="1"/>
          </p:cNvSpPr>
          <p:nvPr>
            <p:ph type="sldNum" sz="quarter" idx="4"/>
          </p:nvPr>
        </p:nvSpPr>
        <p:spPr>
          <a:xfrm>
            <a:off x="8229600" y="4767264"/>
            <a:ext cx="740664" cy="273844"/>
          </a:xfrm>
          <a:prstGeom prst="rect">
            <a:avLst/>
          </a:prstGeom>
        </p:spPr>
        <p:txBody>
          <a:bodyPr vert="horz" lIns="91440" tIns="45720" rIns="91440" bIns="45720" rtlCol="0" anchor="ctr"/>
          <a:lstStyle>
            <a:lvl1pPr algn="r">
              <a:defRPr sz="850">
                <a:solidFill>
                  <a:srgbClr val="CCCCCC"/>
                </a:solidFill>
              </a:defRPr>
            </a:lvl1pPr>
          </a:lstStyle>
          <a:p>
            <a:fld id="{2066355A-084C-D24E-9AD2-7E4FC41EA627}" type="slidenum">
              <a:rPr lang="en-US" smtClean="0"/>
              <a:pPr/>
              <a:t>‹#›</a:t>
            </a:fld>
            <a:endParaRPr lang="en-US" dirty="0"/>
          </a:p>
        </p:txBody>
      </p:sp>
    </p:spTree>
    <p:extLst>
      <p:ext uri="{BB962C8B-B14F-4D97-AF65-F5344CB8AC3E}">
        <p14:creationId xmlns:p14="http://schemas.microsoft.com/office/powerpoint/2010/main" val="3108396148"/>
      </p:ext>
    </p:extLst>
  </p:cSld>
  <p:clrMap bg1="lt1" tx1="dk1" bg2="lt2" tx2="dk2" accent1="accent1" accent2="accent2" accent3="accent3" accent4="accent4" accent5="accent5" accent6="accent6" hlink="hlink" folHlink="folHlink"/>
  <p:sldLayoutIdLst>
    <p:sldLayoutId id="2147493478" r:id="rId1"/>
    <p:sldLayoutId id="2147493479" r:id="rId2"/>
    <p:sldLayoutId id="2147493480" r:id="rId3"/>
    <p:sldLayoutId id="2147493481" r:id="rId4"/>
    <p:sldLayoutId id="2147493482" r:id="rId5"/>
    <p:sldLayoutId id="2147493483" r:id="rId6"/>
    <p:sldLayoutId id="2147493484" r:id="rId7"/>
  </p:sldLayoutIdLst>
  <p:timing>
    <p:tnLst>
      <p:par>
        <p:cTn xmlns:p14="http://schemas.microsoft.com/office/powerpoint/2010/main" id="1" dur="indefinite" restart="never" nodeType="tmRoot"/>
      </p:par>
    </p:tnLst>
  </p:timing>
  <p:hf hdr="0" dt="0"/>
  <p:txStyles>
    <p:titleStyle>
      <a:lvl1pPr algn="l" defTabSz="457200" rtl="0" eaLnBrk="1" latinLnBrk="0" hangingPunct="1">
        <a:spcBef>
          <a:spcPct val="0"/>
        </a:spcBef>
        <a:buNone/>
        <a:defRPr sz="2800" b="1" kern="1200">
          <a:solidFill>
            <a:schemeClr val="tx1"/>
          </a:solidFill>
          <a:latin typeface="+mj-lt"/>
          <a:ea typeface="+mj-ea"/>
          <a:cs typeface="+mj-cs"/>
        </a:defRPr>
      </a:lvl1pPr>
    </p:titleStyle>
    <p:bodyStyle>
      <a:lvl1pPr marL="228600" indent="-228600" algn="l" defTabSz="457200" rtl="0" eaLnBrk="1" latinLnBrk="0" hangingPunct="1">
        <a:spcBef>
          <a:spcPts val="0"/>
        </a:spcBef>
        <a:buClr>
          <a:schemeClr val="accent1"/>
        </a:buClr>
        <a:buFont typeface="Wingdings" charset="2"/>
        <a:buChar char="§"/>
        <a:defRPr sz="2400" kern="1200">
          <a:solidFill>
            <a:schemeClr val="tx1"/>
          </a:solidFill>
          <a:latin typeface="+mn-lt"/>
          <a:ea typeface="+mn-ea"/>
          <a:cs typeface="+mn-cs"/>
        </a:defRPr>
      </a:lvl1pPr>
      <a:lvl2pPr marL="455613" indent="-227013" algn="l" defTabSz="457200" rtl="0" eaLnBrk="1" latinLnBrk="0" hangingPunct="1">
        <a:spcBef>
          <a:spcPts val="0"/>
        </a:spcBef>
        <a:buClr>
          <a:srgbClr val="262626"/>
        </a:buClr>
        <a:buFont typeface="Wingdings" charset="2"/>
        <a:buChar char="§"/>
        <a:defRPr sz="2000" kern="1200">
          <a:solidFill>
            <a:schemeClr val="tx1"/>
          </a:solidFill>
          <a:latin typeface="+mn-lt"/>
          <a:ea typeface="+mn-ea"/>
          <a:cs typeface="+mn-cs"/>
        </a:defRPr>
      </a:lvl2pPr>
      <a:lvl3pPr marL="455613" indent="-228600" algn="l" defTabSz="457200" rtl="0" eaLnBrk="1" latinLnBrk="0" hangingPunct="1">
        <a:spcBef>
          <a:spcPts val="0"/>
        </a:spcBef>
        <a:buClr>
          <a:srgbClr val="262626"/>
        </a:buClr>
        <a:buFont typeface="Wingdings" charset="2"/>
        <a:buChar char="§"/>
        <a:defRPr sz="2000" kern="1200">
          <a:solidFill>
            <a:schemeClr val="tx1"/>
          </a:solidFill>
          <a:latin typeface="+mn-lt"/>
          <a:ea typeface="+mn-ea"/>
          <a:cs typeface="+mn-cs"/>
        </a:defRPr>
      </a:lvl3pPr>
      <a:lvl4pPr marL="455613" indent="-228600" algn="l" defTabSz="457200" rtl="0" eaLnBrk="1" latinLnBrk="0" hangingPunct="1">
        <a:spcBef>
          <a:spcPts val="0"/>
        </a:spcBef>
        <a:buClr>
          <a:srgbClr val="262626"/>
        </a:buClr>
        <a:buFont typeface="Wingdings" charset="2"/>
        <a:buChar char="§"/>
        <a:defRPr sz="2000" kern="1200">
          <a:solidFill>
            <a:schemeClr val="tx1"/>
          </a:solidFill>
          <a:latin typeface="+mn-lt"/>
          <a:ea typeface="+mn-ea"/>
          <a:cs typeface="+mn-cs"/>
        </a:defRPr>
      </a:lvl4pPr>
      <a:lvl5pPr marL="455613" indent="-228600" algn="l" defTabSz="457200" rtl="0" eaLnBrk="1" latinLnBrk="0" hangingPunct="1">
        <a:spcBef>
          <a:spcPts val="200"/>
        </a:spcBef>
        <a:buClr>
          <a:srgbClr val="262626"/>
        </a:buClr>
        <a:buFont typeface="Wingdings" charset="2"/>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b">
            <a:no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148311"/>
            <a:ext cx="8229600" cy="3394472"/>
          </a:xfrm>
          <a:prstGeom prst="rect">
            <a:avLst/>
          </a:prstGeom>
        </p:spPr>
        <p:txBody>
          <a:bodyPr vert="horz" lIns="91440" tIns="45720" rIns="91440" bIns="4572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850">
                <a:solidFill>
                  <a:srgbClr val="CCCCCC"/>
                </a:solidFill>
              </a:defRPr>
            </a:lvl1pPr>
          </a:lstStyle>
          <a:p>
            <a:endParaRPr lang="en-US" dirty="0"/>
          </a:p>
        </p:txBody>
      </p:sp>
      <p:sp>
        <p:nvSpPr>
          <p:cNvPr id="6" name="Slide Number Placeholder 5"/>
          <p:cNvSpPr>
            <a:spLocks noGrp="1"/>
          </p:cNvSpPr>
          <p:nvPr>
            <p:ph type="sldNum" sz="quarter" idx="4"/>
          </p:nvPr>
        </p:nvSpPr>
        <p:spPr>
          <a:xfrm>
            <a:off x="8229600" y="4767263"/>
            <a:ext cx="740664" cy="273844"/>
          </a:xfrm>
          <a:prstGeom prst="rect">
            <a:avLst/>
          </a:prstGeom>
        </p:spPr>
        <p:txBody>
          <a:bodyPr vert="horz" lIns="91440" tIns="45720" rIns="91440" bIns="45720" rtlCol="0" anchor="ctr"/>
          <a:lstStyle>
            <a:lvl1pPr algn="r">
              <a:defRPr sz="850">
                <a:solidFill>
                  <a:srgbClr val="CCCCCC"/>
                </a:solidFill>
              </a:defRPr>
            </a:lvl1pPr>
          </a:lstStyle>
          <a:p>
            <a:fld id="{E728A94C-44F1-DF43-8BD8-694E750DEF33}" type="slidenum">
              <a:rPr lang="en-US" smtClean="0"/>
              <a:pPr/>
              <a:t>‹#›</a:t>
            </a:fld>
            <a:endParaRPr lang="en-US"/>
          </a:p>
        </p:txBody>
      </p:sp>
    </p:spTree>
    <p:extLst>
      <p:ext uri="{BB962C8B-B14F-4D97-AF65-F5344CB8AC3E}">
        <p14:creationId xmlns:p14="http://schemas.microsoft.com/office/powerpoint/2010/main" val="456623133"/>
      </p:ext>
    </p:extLst>
  </p:cSld>
  <p:clrMap bg1="lt1" tx1="dk1" bg2="lt2" tx2="dk2" accent1="accent1" accent2="accent2" accent3="accent3" accent4="accent4" accent5="accent5" accent6="accent6" hlink="hlink" folHlink="folHlink"/>
  <p:sldLayoutIdLst>
    <p:sldLayoutId id="2147493487" r:id="rId1"/>
    <p:sldLayoutId id="2147493488" r:id="rId2"/>
    <p:sldLayoutId id="2147493489" r:id="rId3"/>
    <p:sldLayoutId id="2147493490" r:id="rId4"/>
    <p:sldLayoutId id="2147493491" r:id="rId5"/>
    <p:sldLayoutId id="2147493492" r:id="rId6"/>
    <p:sldLayoutId id="2147493493" r:id="rId7"/>
  </p:sldLayoutIdLst>
  <p:timing>
    <p:tnLst>
      <p:par>
        <p:cTn xmlns:p14="http://schemas.microsoft.com/office/powerpoint/2010/main" id="1" dur="indefinite" restart="never" nodeType="tmRoot"/>
      </p:par>
    </p:tnLst>
  </p:timing>
  <p:hf hdr="0" ftr="0" dt="0"/>
  <p:txStyles>
    <p:titleStyle>
      <a:lvl1pPr algn="l" defTabSz="457200" rtl="0" eaLnBrk="1" latinLnBrk="0" hangingPunct="1">
        <a:spcBef>
          <a:spcPct val="0"/>
        </a:spcBef>
        <a:buNone/>
        <a:defRPr sz="2800" b="1" kern="1200">
          <a:solidFill>
            <a:schemeClr val="tx1"/>
          </a:solidFill>
          <a:latin typeface="+mj-lt"/>
          <a:ea typeface="+mj-ea"/>
          <a:cs typeface="+mj-cs"/>
        </a:defRPr>
      </a:lvl1pPr>
    </p:titleStyle>
    <p:bodyStyle>
      <a:lvl1pPr marL="228600" indent="-228600" algn="l" defTabSz="457200" rtl="0" eaLnBrk="1" latinLnBrk="0" hangingPunct="1">
        <a:spcBef>
          <a:spcPts val="0"/>
        </a:spcBef>
        <a:buClr>
          <a:schemeClr val="accent1"/>
        </a:buClr>
        <a:buFont typeface="Wingdings" charset="2"/>
        <a:buChar char="§"/>
        <a:defRPr sz="2400" kern="1200">
          <a:solidFill>
            <a:schemeClr val="tx1"/>
          </a:solidFill>
          <a:latin typeface="+mn-lt"/>
          <a:ea typeface="+mn-ea"/>
          <a:cs typeface="+mn-cs"/>
        </a:defRPr>
      </a:lvl1pPr>
      <a:lvl2pPr marL="455613" indent="-227013" algn="l" defTabSz="457200" rtl="0" eaLnBrk="1" latinLnBrk="0" hangingPunct="1">
        <a:spcBef>
          <a:spcPts val="0"/>
        </a:spcBef>
        <a:buClr>
          <a:srgbClr val="262626"/>
        </a:buClr>
        <a:buFont typeface="Wingdings" charset="2"/>
        <a:buChar char="§"/>
        <a:defRPr sz="2000" kern="1200">
          <a:solidFill>
            <a:schemeClr val="tx1"/>
          </a:solidFill>
          <a:latin typeface="+mn-lt"/>
          <a:ea typeface="+mn-ea"/>
          <a:cs typeface="+mn-cs"/>
        </a:defRPr>
      </a:lvl2pPr>
      <a:lvl3pPr marL="685800" indent="-231775" algn="l" defTabSz="457200" rtl="0" eaLnBrk="1" latinLnBrk="0" hangingPunct="1">
        <a:spcBef>
          <a:spcPts val="0"/>
        </a:spcBef>
        <a:buClr>
          <a:srgbClr val="262626"/>
        </a:buClr>
        <a:buFont typeface="Lucida Grande"/>
        <a:buChar char="–"/>
        <a:defRPr sz="2000" kern="1200">
          <a:solidFill>
            <a:schemeClr val="tx1"/>
          </a:solidFill>
          <a:latin typeface="+mn-lt"/>
          <a:ea typeface="+mn-ea"/>
          <a:cs typeface="+mn-cs"/>
        </a:defRPr>
      </a:lvl3pPr>
      <a:lvl4pPr marL="854075" indent="-168275" algn="l" defTabSz="457200" rtl="0" eaLnBrk="1" latinLnBrk="0" hangingPunct="1">
        <a:spcBef>
          <a:spcPts val="0"/>
        </a:spcBef>
        <a:buClr>
          <a:srgbClr val="262626"/>
        </a:buClr>
        <a:buFont typeface="Lucida Grande"/>
        <a:buChar char="–"/>
        <a:defRPr sz="1600" kern="1200">
          <a:solidFill>
            <a:schemeClr val="tx1"/>
          </a:solidFill>
          <a:latin typeface="+mn-lt"/>
          <a:ea typeface="+mn-ea"/>
          <a:cs typeface="+mn-cs"/>
        </a:defRPr>
      </a:lvl4pPr>
      <a:lvl5pPr marL="854075" indent="-168275" algn="l" defTabSz="457200" rtl="0" eaLnBrk="1" latinLnBrk="0" hangingPunct="1">
        <a:spcBef>
          <a:spcPts val="200"/>
        </a:spcBef>
        <a:buClr>
          <a:srgbClr val="262626"/>
        </a:buClr>
        <a:buFont typeface="Lucida Grande"/>
        <a:buChar char="–"/>
        <a:defRPr sz="16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chart" Target="../charts/char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1" Type="http://schemas.openxmlformats.org/officeDocument/2006/relationships/slideLayout" Target="../slideLayouts/slideLayout8.xml"/><Relationship Id="rId2"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6.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xml"/><Relationship Id="rId3" Type="http://schemas.openxmlformats.org/officeDocument/2006/relationships/image" Target="../media/image1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18.png"/><Relationship Id="rId1" Type="http://schemas.openxmlformats.org/officeDocument/2006/relationships/slideLayout" Target="../slideLayouts/slideLayout4.xml"/><Relationship Id="rId2" Type="http://schemas.openxmlformats.org/officeDocument/2006/relationships/image" Target="../media/image1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xml"/><Relationship Id="rId3" Type="http://schemas.openxmlformats.org/officeDocument/2006/relationships/image" Target="../media/image1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7.xml"/><Relationship Id="rId3" Type="http://schemas.openxmlformats.org/officeDocument/2006/relationships/image" Target="../media/image2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5.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8.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26.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27.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28.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29.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30.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image" Target="../media/image31.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2.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9.png"/></Relationships>
</file>

<file path=ppt/slides/_rels/slide60.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image" Target="../media/image35.png"/><Relationship Id="rId1" Type="http://schemas.openxmlformats.org/officeDocument/2006/relationships/slideLayout" Target="../slideLayouts/slideLayout4.xml"/><Relationship Id="rId2" Type="http://schemas.openxmlformats.org/officeDocument/2006/relationships/image" Target="../media/image33.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xml"/><Relationship Id="rId3" Type="http://schemas.openxmlformats.org/officeDocument/2006/relationships/image" Target="../media/image11.g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2"/>
          <p:cNvSpPr txBox="1">
            <a:spLocks/>
          </p:cNvSpPr>
          <p:nvPr/>
        </p:nvSpPr>
        <p:spPr>
          <a:xfrm>
            <a:off x="407484" y="2952750"/>
            <a:ext cx="8342747" cy="1088136"/>
          </a:xfrm>
          <a:prstGeom prst="rect">
            <a:avLst/>
          </a:prstGeom>
        </p:spPr>
        <p:txBody>
          <a:bodyPr vert="horz" lIns="91440" tIns="45720" rIns="91440" bIns="45720" rtlCol="0">
            <a:noAutofit/>
          </a:bodyPr>
          <a:lstStyle>
            <a:lvl1pPr marL="228600" indent="-228600" algn="l" defTabSz="457200" rtl="0" eaLnBrk="1" latinLnBrk="0" hangingPunct="1">
              <a:lnSpc>
                <a:spcPct val="100000"/>
              </a:lnSpc>
              <a:spcBef>
                <a:spcPts val="0"/>
              </a:spcBef>
              <a:spcAft>
                <a:spcPts val="300"/>
              </a:spcAft>
              <a:buClr>
                <a:schemeClr val="accent1"/>
              </a:buClr>
              <a:buSzPct val="110000"/>
              <a:buFont typeface="Wingdings" charset="2"/>
              <a:buChar char="§"/>
              <a:defRPr sz="2400" kern="1200">
                <a:solidFill>
                  <a:schemeClr val="tx1"/>
                </a:solidFill>
                <a:latin typeface="+mn-lt"/>
                <a:ea typeface="+mn-ea"/>
                <a:cs typeface="+mn-cs"/>
              </a:defRPr>
            </a:lvl1pPr>
            <a:lvl2pPr marL="455613" indent="-225425" algn="l" defTabSz="457200" rtl="0" eaLnBrk="1" latinLnBrk="0" hangingPunct="1">
              <a:lnSpc>
                <a:spcPct val="100000"/>
              </a:lnSpc>
              <a:spcBef>
                <a:spcPts val="0"/>
              </a:spcBef>
              <a:spcAft>
                <a:spcPts val="300"/>
              </a:spcAft>
              <a:buClr>
                <a:srgbClr val="262626"/>
              </a:buClr>
              <a:buFont typeface="Wingdings" charset="2"/>
              <a:buChar char="§"/>
              <a:defRPr sz="2000" kern="1200">
                <a:solidFill>
                  <a:schemeClr val="tx1"/>
                </a:solidFill>
                <a:latin typeface="+mn-lt"/>
                <a:ea typeface="+mn-ea"/>
                <a:cs typeface="+mn-cs"/>
              </a:defRPr>
            </a:lvl2pPr>
            <a:lvl3pPr marL="455613" indent="-225425" algn="l" defTabSz="457200" rtl="0" eaLnBrk="1" latinLnBrk="0" hangingPunct="1">
              <a:lnSpc>
                <a:spcPct val="100000"/>
              </a:lnSpc>
              <a:spcBef>
                <a:spcPts val="0"/>
              </a:spcBef>
              <a:spcAft>
                <a:spcPts val="300"/>
              </a:spcAft>
              <a:buClr>
                <a:srgbClr val="262626"/>
              </a:buClr>
              <a:buFont typeface="Wingdings" charset="2"/>
              <a:buChar char="§"/>
              <a:defRPr sz="2000" kern="1200">
                <a:solidFill>
                  <a:schemeClr val="tx1"/>
                </a:solidFill>
                <a:latin typeface="+mn-lt"/>
                <a:ea typeface="+mn-ea"/>
                <a:cs typeface="+mn-cs"/>
              </a:defRPr>
            </a:lvl3pPr>
            <a:lvl4pPr marL="455613" indent="-225425" algn="l" defTabSz="457200" rtl="0" eaLnBrk="1" latinLnBrk="0" hangingPunct="1">
              <a:lnSpc>
                <a:spcPct val="100000"/>
              </a:lnSpc>
              <a:spcBef>
                <a:spcPts val="0"/>
              </a:spcBef>
              <a:spcAft>
                <a:spcPts val="300"/>
              </a:spcAft>
              <a:buClr>
                <a:srgbClr val="262626"/>
              </a:buClr>
              <a:buFont typeface="Wingdings" charset="2"/>
              <a:buChar char="§"/>
              <a:defRPr sz="2000" kern="1200">
                <a:solidFill>
                  <a:schemeClr val="tx1"/>
                </a:solidFill>
                <a:latin typeface="+mn-lt"/>
                <a:ea typeface="+mn-ea"/>
                <a:cs typeface="+mn-cs"/>
              </a:defRPr>
            </a:lvl4pPr>
            <a:lvl5pPr marL="455613" indent="-225425" algn="l" defTabSz="457200" rtl="0" eaLnBrk="1" latinLnBrk="0" hangingPunct="1">
              <a:lnSpc>
                <a:spcPct val="100000"/>
              </a:lnSpc>
              <a:spcBef>
                <a:spcPts val="0"/>
              </a:spcBef>
              <a:spcAft>
                <a:spcPts val="300"/>
              </a:spcAft>
              <a:buClr>
                <a:srgbClr val="262626"/>
              </a:buClr>
              <a:buFont typeface="Wingdings" charset="2"/>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000" dirty="0" smtClean="0"/>
              <a:t>Nic Raboy, Developer Advocate at Couchbase</a:t>
            </a:r>
          </a:p>
        </p:txBody>
      </p:sp>
      <p:sp>
        <p:nvSpPr>
          <p:cNvPr id="6" name="TextBox 5"/>
          <p:cNvSpPr txBox="1"/>
          <p:nvPr/>
        </p:nvSpPr>
        <p:spPr>
          <a:xfrm>
            <a:off x="374252" y="1740753"/>
            <a:ext cx="8342746" cy="1077218"/>
          </a:xfrm>
          <a:prstGeom prst="rect">
            <a:avLst/>
          </a:prstGeom>
          <a:noFill/>
        </p:spPr>
        <p:txBody>
          <a:bodyPr wrap="square" rtlCol="0">
            <a:spAutoFit/>
          </a:bodyPr>
          <a:lstStyle/>
          <a:p>
            <a:r>
              <a:rPr lang="en-US" sz="3200" b="1" dirty="0" smtClean="0">
                <a:solidFill>
                  <a:srgbClr val="E10021"/>
                </a:solidFill>
              </a:rPr>
              <a:t>Create Scalable and Secure Mobile Apps that Work Offline</a:t>
            </a:r>
            <a:endParaRPr lang="en-US" sz="3200" b="1" dirty="0">
              <a:solidFill>
                <a:srgbClr val="E10021"/>
              </a:solidFill>
            </a:endParaRPr>
          </a:p>
        </p:txBody>
      </p:sp>
      <p:sp>
        <p:nvSpPr>
          <p:cNvPr id="2" name="TextBox 1"/>
          <p:cNvSpPr txBox="1"/>
          <p:nvPr/>
        </p:nvSpPr>
        <p:spPr>
          <a:xfrm>
            <a:off x="4369406" y="1080348"/>
            <a:ext cx="184666"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4001869546"/>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Does </a:t>
            </a:r>
            <a:r>
              <a:rPr lang="en-US" dirty="0"/>
              <a:t>T</a:t>
            </a:r>
            <a:r>
              <a:rPr lang="en-US" dirty="0" smtClean="0"/>
              <a:t>his </a:t>
            </a:r>
            <a:r>
              <a:rPr lang="en-US" dirty="0"/>
              <a:t>A</a:t>
            </a:r>
            <a:r>
              <a:rPr lang="en-US" dirty="0" smtClean="0"/>
              <a:t>ffect </a:t>
            </a:r>
            <a:r>
              <a:rPr lang="en-US" dirty="0"/>
              <a:t>W</a:t>
            </a:r>
            <a:r>
              <a:rPr lang="en-US" dirty="0" smtClean="0"/>
              <a:t>hat </a:t>
            </a:r>
            <a:r>
              <a:rPr lang="en-US" dirty="0"/>
              <a:t>P</a:t>
            </a:r>
            <a:r>
              <a:rPr lang="en-US" dirty="0" smtClean="0"/>
              <a:t>eople </a:t>
            </a:r>
            <a:r>
              <a:rPr lang="en-US" dirty="0"/>
              <a:t>T</a:t>
            </a:r>
            <a:r>
              <a:rPr lang="en-US" dirty="0" smtClean="0"/>
              <a:t>hink?</a:t>
            </a:r>
            <a:endParaRPr lang="en-US" dirty="0"/>
          </a:p>
        </p:txBody>
      </p:sp>
      <p:grpSp>
        <p:nvGrpSpPr>
          <p:cNvPr id="3" name="Group 2"/>
          <p:cNvGrpSpPr/>
          <p:nvPr/>
        </p:nvGrpSpPr>
        <p:grpSpPr>
          <a:xfrm>
            <a:off x="2101523" y="1603342"/>
            <a:ext cx="4938945" cy="865869"/>
            <a:chOff x="1774393" y="1462356"/>
            <a:chExt cx="4938945" cy="865869"/>
          </a:xfrm>
        </p:grpSpPr>
        <p:sp>
          <p:nvSpPr>
            <p:cNvPr id="4" name="5-Point Star 3"/>
            <p:cNvSpPr/>
            <p:nvPr/>
          </p:nvSpPr>
          <p:spPr>
            <a:xfrm>
              <a:off x="1774393" y="1462356"/>
              <a:ext cx="865869" cy="865869"/>
            </a:xfrm>
            <a:prstGeom prst="star5">
              <a:avLst/>
            </a:prstGeom>
            <a:solidFill>
              <a:srgbClr val="E5001A"/>
            </a:solidFill>
            <a:ln>
              <a:solidFill>
                <a:srgbClr val="E5001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smtClean="0">
                <a:solidFill>
                  <a:srgbClr val="333333"/>
                </a:solidFill>
                <a:latin typeface="Arial"/>
                <a:cs typeface="Arial"/>
              </a:endParaRPr>
            </a:p>
          </p:txBody>
        </p:sp>
        <p:sp>
          <p:nvSpPr>
            <p:cNvPr id="5" name="5-Point Star 4"/>
            <p:cNvSpPr/>
            <p:nvPr/>
          </p:nvSpPr>
          <p:spPr>
            <a:xfrm>
              <a:off x="2792662" y="1462356"/>
              <a:ext cx="865869" cy="865869"/>
            </a:xfrm>
            <a:prstGeom prst="star5">
              <a:avLst/>
            </a:prstGeom>
            <a:solidFill>
              <a:srgbClr val="E5001A"/>
            </a:solidFill>
            <a:ln>
              <a:solidFill>
                <a:srgbClr val="E5001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smtClean="0">
                <a:solidFill>
                  <a:srgbClr val="333333"/>
                </a:solidFill>
                <a:latin typeface="Arial"/>
                <a:cs typeface="Arial"/>
              </a:endParaRPr>
            </a:p>
          </p:txBody>
        </p:sp>
        <p:sp>
          <p:nvSpPr>
            <p:cNvPr id="6" name="5-Point Star 5"/>
            <p:cNvSpPr/>
            <p:nvPr/>
          </p:nvSpPr>
          <p:spPr>
            <a:xfrm>
              <a:off x="3810931" y="1462356"/>
              <a:ext cx="865869" cy="865869"/>
            </a:xfrm>
            <a:prstGeom prst="star5">
              <a:avLst/>
            </a:prstGeom>
            <a:noFill/>
            <a:ln w="28575" cmpd="sng">
              <a:solidFill>
                <a:srgbClr val="E5001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smtClean="0">
                <a:solidFill>
                  <a:srgbClr val="333333"/>
                </a:solidFill>
                <a:latin typeface="Arial"/>
                <a:cs typeface="Arial"/>
              </a:endParaRPr>
            </a:p>
          </p:txBody>
        </p:sp>
        <p:sp>
          <p:nvSpPr>
            <p:cNvPr id="7" name="5-Point Star 6"/>
            <p:cNvSpPr/>
            <p:nvPr/>
          </p:nvSpPr>
          <p:spPr>
            <a:xfrm>
              <a:off x="4829200" y="1462356"/>
              <a:ext cx="865869" cy="865869"/>
            </a:xfrm>
            <a:prstGeom prst="star5">
              <a:avLst/>
            </a:prstGeom>
            <a:noFill/>
            <a:ln w="28575" cmpd="sng">
              <a:solidFill>
                <a:srgbClr val="E5001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smtClean="0">
                <a:solidFill>
                  <a:srgbClr val="333333"/>
                </a:solidFill>
                <a:latin typeface="Arial"/>
                <a:cs typeface="Arial"/>
              </a:endParaRPr>
            </a:p>
          </p:txBody>
        </p:sp>
        <p:sp>
          <p:nvSpPr>
            <p:cNvPr id="8" name="5-Point Star 7"/>
            <p:cNvSpPr/>
            <p:nvPr/>
          </p:nvSpPr>
          <p:spPr>
            <a:xfrm>
              <a:off x="5847469" y="1462356"/>
              <a:ext cx="865869" cy="865869"/>
            </a:xfrm>
            <a:prstGeom prst="star5">
              <a:avLst/>
            </a:prstGeom>
            <a:noFill/>
            <a:ln w="28575" cmpd="sng">
              <a:solidFill>
                <a:srgbClr val="E5001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smtClean="0">
                <a:solidFill>
                  <a:srgbClr val="333333"/>
                </a:solidFill>
                <a:latin typeface="Arial"/>
                <a:cs typeface="Arial"/>
              </a:endParaRPr>
            </a:p>
          </p:txBody>
        </p:sp>
      </p:grpSp>
      <p:sp>
        <p:nvSpPr>
          <p:cNvPr id="9" name="TextBox 8"/>
          <p:cNvSpPr txBox="1"/>
          <p:nvPr/>
        </p:nvSpPr>
        <p:spPr>
          <a:xfrm>
            <a:off x="1270028" y="2887051"/>
            <a:ext cx="6629191" cy="954107"/>
          </a:xfrm>
          <a:prstGeom prst="rect">
            <a:avLst/>
          </a:prstGeom>
          <a:noFill/>
        </p:spPr>
        <p:txBody>
          <a:bodyPr wrap="square" rtlCol="0">
            <a:spAutoFit/>
          </a:bodyPr>
          <a:lstStyle/>
          <a:p>
            <a:pPr algn="ctr"/>
            <a:r>
              <a:rPr lang="en-US" sz="2800" dirty="0" smtClean="0">
                <a:solidFill>
                  <a:srgbClr val="333333"/>
                </a:solidFill>
                <a:latin typeface="Helvetica Neue Thin"/>
                <a:cs typeface="Helvetica Neue Thin"/>
              </a:rPr>
              <a:t>Doesn’t work a lot of the time and when it does it’s slow.</a:t>
            </a:r>
            <a:endParaRPr lang="en-US" sz="2800" dirty="0">
              <a:solidFill>
                <a:srgbClr val="333333"/>
              </a:solidFill>
              <a:latin typeface="Helvetica Neue Thin"/>
              <a:cs typeface="Helvetica Neue Thin"/>
            </a:endParaRPr>
          </a:p>
        </p:txBody>
      </p:sp>
    </p:spTree>
    <p:extLst>
      <p:ext uri="{BB962C8B-B14F-4D97-AF65-F5344CB8AC3E}">
        <p14:creationId xmlns:p14="http://schemas.microsoft.com/office/powerpoint/2010/main" val="281406936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Does This Affect App Uninstall Rates?</a:t>
            </a:r>
            <a:endParaRPr lang="en-US" dirty="0"/>
          </a:p>
        </p:txBody>
      </p:sp>
      <p:grpSp>
        <p:nvGrpSpPr>
          <p:cNvPr id="3" name="Group 2"/>
          <p:cNvGrpSpPr/>
          <p:nvPr/>
        </p:nvGrpSpPr>
        <p:grpSpPr>
          <a:xfrm>
            <a:off x="1649736" y="864983"/>
            <a:ext cx="7113264" cy="3840367"/>
            <a:chOff x="1795589" y="926889"/>
            <a:chExt cx="7113264" cy="3840367"/>
          </a:xfrm>
        </p:grpSpPr>
        <p:graphicFrame>
          <p:nvGraphicFramePr>
            <p:cNvPr id="4" name="Chart 3"/>
            <p:cNvGraphicFramePr/>
            <p:nvPr>
              <p:extLst>
                <p:ext uri="{D42A27DB-BD31-4B8C-83A1-F6EECF244321}">
                  <p14:modId xmlns:p14="http://schemas.microsoft.com/office/powerpoint/2010/main" val="1048439236"/>
                </p:ext>
              </p:extLst>
            </p:nvPr>
          </p:nvGraphicFramePr>
          <p:xfrm>
            <a:off x="1795589" y="926889"/>
            <a:ext cx="7113264" cy="3634900"/>
          </p:xfrm>
          <a:graphic>
            <a:graphicData uri="http://schemas.openxmlformats.org/drawingml/2006/chart">
              <c:chart xmlns:c="http://schemas.openxmlformats.org/drawingml/2006/chart" xmlns:r="http://schemas.openxmlformats.org/officeDocument/2006/relationships" r:id="rId3"/>
            </a:graphicData>
          </a:graphic>
        </p:graphicFrame>
        <p:sp>
          <p:nvSpPr>
            <p:cNvPr id="5" name="TextBox 4"/>
            <p:cNvSpPr txBox="1"/>
            <p:nvPr/>
          </p:nvSpPr>
          <p:spPr>
            <a:xfrm>
              <a:off x="5368402" y="4490257"/>
              <a:ext cx="1245353" cy="276999"/>
            </a:xfrm>
            <a:prstGeom prst="rect">
              <a:avLst/>
            </a:prstGeom>
            <a:noFill/>
          </p:spPr>
          <p:txBody>
            <a:bodyPr wrap="none" rtlCol="0">
              <a:spAutoFit/>
            </a:bodyPr>
            <a:lstStyle/>
            <a:p>
              <a:pPr algn="r"/>
              <a:r>
                <a:rPr lang="en-US" sz="1200" dirty="0" smtClean="0">
                  <a:solidFill>
                    <a:schemeClr val="bg1">
                      <a:lumMod val="75000"/>
                    </a:schemeClr>
                  </a:solidFill>
                  <a:latin typeface="Helvetica Neue Thin"/>
                  <a:cs typeface="Helvetica Neue Thin"/>
                </a:rPr>
                <a:t>Source: </a:t>
              </a:r>
              <a:r>
                <a:rPr lang="en-US" sz="1200" dirty="0" err="1" smtClean="0">
                  <a:solidFill>
                    <a:schemeClr val="bg1">
                      <a:lumMod val="75000"/>
                    </a:schemeClr>
                  </a:solidFill>
                  <a:latin typeface="Helvetica Neue Thin"/>
                  <a:cs typeface="Helvetica Neue Thin"/>
                </a:rPr>
                <a:t>uSamp</a:t>
              </a:r>
              <a:endParaRPr lang="en-US" sz="1200" dirty="0">
                <a:solidFill>
                  <a:schemeClr val="bg1">
                    <a:lumMod val="75000"/>
                  </a:schemeClr>
                </a:solidFill>
                <a:latin typeface="Helvetica Neue Thin"/>
                <a:cs typeface="Helvetica Neue Thin"/>
              </a:endParaRPr>
            </a:p>
          </p:txBody>
        </p:sp>
      </p:grpSp>
    </p:spTree>
    <p:extLst>
      <p:ext uri="{BB962C8B-B14F-4D97-AF65-F5344CB8AC3E}">
        <p14:creationId xmlns:p14="http://schemas.microsoft.com/office/powerpoint/2010/main" val="390281160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algn="ctr"/>
            <a:r>
              <a:rPr lang="en-US" dirty="0" smtClean="0"/>
              <a:t>Data Location is the Problem</a:t>
            </a:r>
            <a:endParaRPr lang="en-US" dirty="0"/>
          </a:p>
        </p:txBody>
      </p:sp>
      <p:sp>
        <p:nvSpPr>
          <p:cNvPr id="3" name="Subtitle 2"/>
          <p:cNvSpPr>
            <a:spLocks noGrp="1"/>
          </p:cNvSpPr>
          <p:nvPr>
            <p:ph type="subTitle" idx="1"/>
          </p:nvPr>
        </p:nvSpPr>
        <p:spPr/>
        <p:txBody>
          <a:bodyPr/>
          <a:lstStyle/>
          <a:p>
            <a:endParaRPr lang="en-US"/>
          </a:p>
        </p:txBody>
      </p:sp>
      <p:sp>
        <p:nvSpPr>
          <p:cNvPr id="7" name="Slide Number Placeholder 6"/>
          <p:cNvSpPr>
            <a:spLocks noGrp="1"/>
          </p:cNvSpPr>
          <p:nvPr>
            <p:ph type="sldNum" sz="quarter" idx="4294967295"/>
          </p:nvPr>
        </p:nvSpPr>
        <p:spPr>
          <a:xfrm>
            <a:off x="0" y="4868863"/>
            <a:ext cx="873125" cy="274637"/>
          </a:xfrm>
          <a:prstGeom prst="rect">
            <a:avLst/>
          </a:prstGeom>
        </p:spPr>
        <p:txBody>
          <a:bodyPr/>
          <a:lstStyle/>
          <a:p>
            <a:fld id="{9FF567BB-A91C-E04F-B4E9-677CEE77F8D9}" type="slidenum">
              <a:rPr lang="en-US" smtClean="0"/>
              <a:t>12</a:t>
            </a:fld>
            <a:endParaRPr lang="en-US"/>
          </a:p>
        </p:txBody>
      </p:sp>
    </p:spTree>
    <p:extLst>
      <p:ext uri="{BB962C8B-B14F-4D97-AF65-F5344CB8AC3E}">
        <p14:creationId xmlns:p14="http://schemas.microsoft.com/office/powerpoint/2010/main" val="25925596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algn="ctr"/>
            <a:r>
              <a:rPr lang="en-US" dirty="0" smtClean="0"/>
              <a:t>Local Data + Sync is the Solution</a:t>
            </a:r>
            <a:endParaRPr lang="en-US" dirty="0"/>
          </a:p>
        </p:txBody>
      </p:sp>
      <p:sp>
        <p:nvSpPr>
          <p:cNvPr id="3" name="Subtitle 2"/>
          <p:cNvSpPr>
            <a:spLocks noGrp="1"/>
          </p:cNvSpPr>
          <p:nvPr>
            <p:ph type="subTitle" idx="1"/>
          </p:nvPr>
        </p:nvSpPr>
        <p:spPr/>
        <p:txBody>
          <a:bodyPr/>
          <a:lstStyle/>
          <a:p>
            <a:endParaRPr lang="en-US"/>
          </a:p>
        </p:txBody>
      </p:sp>
      <p:sp>
        <p:nvSpPr>
          <p:cNvPr id="7" name="Slide Number Placeholder 6"/>
          <p:cNvSpPr>
            <a:spLocks noGrp="1"/>
          </p:cNvSpPr>
          <p:nvPr>
            <p:ph type="sldNum" sz="quarter" idx="4294967295"/>
          </p:nvPr>
        </p:nvSpPr>
        <p:spPr>
          <a:xfrm>
            <a:off x="0" y="4868863"/>
            <a:ext cx="873125" cy="274637"/>
          </a:xfrm>
          <a:prstGeom prst="rect">
            <a:avLst/>
          </a:prstGeom>
        </p:spPr>
        <p:txBody>
          <a:bodyPr/>
          <a:lstStyle/>
          <a:p>
            <a:fld id="{9FF567BB-A91C-E04F-B4E9-677CEE77F8D9}" type="slidenum">
              <a:rPr lang="en-US" smtClean="0"/>
              <a:t>13</a:t>
            </a:fld>
            <a:endParaRPr lang="en-US"/>
          </a:p>
        </p:txBody>
      </p:sp>
    </p:spTree>
    <p:extLst>
      <p:ext uri="{BB962C8B-B14F-4D97-AF65-F5344CB8AC3E}">
        <p14:creationId xmlns:p14="http://schemas.microsoft.com/office/powerpoint/2010/main" val="23518266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What Does </a:t>
            </a:r>
            <a:r>
              <a:rPr lang="en-US" dirty="0"/>
              <a:t>T</a:t>
            </a:r>
            <a:r>
              <a:rPr lang="en-US" dirty="0" smtClean="0"/>
              <a:t>his </a:t>
            </a:r>
            <a:r>
              <a:rPr lang="en-US" dirty="0"/>
              <a:t>M</a:t>
            </a:r>
            <a:r>
              <a:rPr lang="en-US" dirty="0" smtClean="0"/>
              <a:t>ean For Your Apps</a:t>
            </a:r>
            <a:endParaRPr lang="en-US" dirty="0"/>
          </a:p>
        </p:txBody>
      </p:sp>
      <p:sp>
        <p:nvSpPr>
          <p:cNvPr id="4" name="Content Placeholder 3"/>
          <p:cNvSpPr>
            <a:spLocks noGrp="1"/>
          </p:cNvSpPr>
          <p:nvPr>
            <p:ph idx="1"/>
          </p:nvPr>
        </p:nvSpPr>
        <p:spPr>
          <a:xfrm>
            <a:off x="457208" y="685801"/>
            <a:ext cx="8007739" cy="2952749"/>
          </a:xfrm>
        </p:spPr>
        <p:txBody>
          <a:bodyPr/>
          <a:lstStyle/>
          <a:p>
            <a:pPr algn="ctr">
              <a:lnSpc>
                <a:spcPct val="150000"/>
              </a:lnSpc>
            </a:pPr>
            <a:r>
              <a:rPr lang="en-US" dirty="0"/>
              <a:t>Always work both online &amp; offline</a:t>
            </a:r>
          </a:p>
          <a:p>
            <a:pPr algn="ctr">
              <a:lnSpc>
                <a:spcPct val="150000"/>
              </a:lnSpc>
            </a:pPr>
            <a:r>
              <a:rPr lang="en-US" dirty="0"/>
              <a:t>Always be blazing fast</a:t>
            </a:r>
          </a:p>
          <a:p>
            <a:pPr algn="ctr">
              <a:lnSpc>
                <a:spcPct val="150000"/>
              </a:lnSpc>
            </a:pPr>
            <a:r>
              <a:rPr lang="en-US" dirty="0"/>
              <a:t>Built with orders of magnitude less code</a:t>
            </a:r>
          </a:p>
          <a:p>
            <a:pPr algn="ctr">
              <a:lnSpc>
                <a:spcPct val="150000"/>
              </a:lnSpc>
            </a:pPr>
            <a:r>
              <a:rPr lang="en-US" dirty="0"/>
              <a:t>Users will absolutely love your </a:t>
            </a:r>
            <a:r>
              <a:rPr lang="en-US" dirty="0" smtClean="0"/>
              <a:t>apps</a:t>
            </a:r>
            <a:endParaRPr lang="en-US" dirty="0"/>
          </a:p>
        </p:txBody>
      </p:sp>
      <p:grpSp>
        <p:nvGrpSpPr>
          <p:cNvPr id="5" name="Group 4"/>
          <p:cNvGrpSpPr/>
          <p:nvPr/>
        </p:nvGrpSpPr>
        <p:grpSpPr>
          <a:xfrm>
            <a:off x="2101523" y="3813620"/>
            <a:ext cx="4938945" cy="865869"/>
            <a:chOff x="1774393" y="1462356"/>
            <a:chExt cx="4938945" cy="865869"/>
          </a:xfrm>
          <a:solidFill>
            <a:srgbClr val="E5001A"/>
          </a:solidFill>
        </p:grpSpPr>
        <p:sp>
          <p:nvSpPr>
            <p:cNvPr id="6" name="5-Point Star 5"/>
            <p:cNvSpPr/>
            <p:nvPr/>
          </p:nvSpPr>
          <p:spPr>
            <a:xfrm>
              <a:off x="1774393" y="1462356"/>
              <a:ext cx="865869" cy="865869"/>
            </a:xfrm>
            <a:prstGeom prst="star5">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smtClean="0">
                <a:solidFill>
                  <a:srgbClr val="333333"/>
                </a:solidFill>
                <a:latin typeface="Arial"/>
                <a:cs typeface="Arial"/>
              </a:endParaRPr>
            </a:p>
          </p:txBody>
        </p:sp>
        <p:sp>
          <p:nvSpPr>
            <p:cNvPr id="7" name="5-Point Star 6"/>
            <p:cNvSpPr/>
            <p:nvPr/>
          </p:nvSpPr>
          <p:spPr>
            <a:xfrm>
              <a:off x="2792662" y="1462356"/>
              <a:ext cx="865869" cy="865869"/>
            </a:xfrm>
            <a:prstGeom prst="star5">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smtClean="0">
                <a:solidFill>
                  <a:srgbClr val="333333"/>
                </a:solidFill>
                <a:latin typeface="Arial"/>
                <a:cs typeface="Arial"/>
              </a:endParaRPr>
            </a:p>
          </p:txBody>
        </p:sp>
        <p:sp>
          <p:nvSpPr>
            <p:cNvPr id="8" name="5-Point Star 7"/>
            <p:cNvSpPr/>
            <p:nvPr/>
          </p:nvSpPr>
          <p:spPr>
            <a:xfrm>
              <a:off x="3810931" y="1462356"/>
              <a:ext cx="865869" cy="865869"/>
            </a:xfrm>
            <a:prstGeom prst="star5">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smtClean="0">
                <a:solidFill>
                  <a:srgbClr val="333333"/>
                </a:solidFill>
                <a:latin typeface="Arial"/>
                <a:cs typeface="Arial"/>
              </a:endParaRPr>
            </a:p>
          </p:txBody>
        </p:sp>
        <p:sp>
          <p:nvSpPr>
            <p:cNvPr id="9" name="5-Point Star 8"/>
            <p:cNvSpPr/>
            <p:nvPr/>
          </p:nvSpPr>
          <p:spPr>
            <a:xfrm>
              <a:off x="4829200" y="1462356"/>
              <a:ext cx="865869" cy="865869"/>
            </a:xfrm>
            <a:prstGeom prst="star5">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smtClean="0">
                <a:solidFill>
                  <a:srgbClr val="333333"/>
                </a:solidFill>
                <a:latin typeface="Arial"/>
                <a:cs typeface="Arial"/>
              </a:endParaRPr>
            </a:p>
          </p:txBody>
        </p:sp>
        <p:sp>
          <p:nvSpPr>
            <p:cNvPr id="10" name="5-Point Star 9"/>
            <p:cNvSpPr/>
            <p:nvPr/>
          </p:nvSpPr>
          <p:spPr>
            <a:xfrm>
              <a:off x="5847469" y="1462356"/>
              <a:ext cx="865869" cy="865869"/>
            </a:xfrm>
            <a:prstGeom prst="star5">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smtClean="0">
                <a:solidFill>
                  <a:srgbClr val="333333"/>
                </a:solidFill>
                <a:latin typeface="Arial"/>
                <a:cs typeface="Arial"/>
              </a:endParaRPr>
            </a:p>
          </p:txBody>
        </p:sp>
      </p:grpSp>
    </p:spTree>
    <p:extLst>
      <p:ext uri="{BB962C8B-B14F-4D97-AF65-F5344CB8AC3E}">
        <p14:creationId xmlns:p14="http://schemas.microsoft.com/office/powerpoint/2010/main" val="133692690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What is Couchbase Mobile?</a:t>
            </a:r>
            <a:endParaRPr lang="en-US" dirty="0"/>
          </a:p>
        </p:txBody>
      </p:sp>
      <p:sp>
        <p:nvSpPr>
          <p:cNvPr id="4" name="Subtitle 3"/>
          <p:cNvSpPr>
            <a:spLocks noGrp="1"/>
          </p:cNvSpPr>
          <p:nvPr>
            <p:ph type="subTitle" idx="1"/>
          </p:nvPr>
        </p:nvSpPr>
        <p:spPr/>
        <p:txBody>
          <a:bodyPr/>
          <a:lstStyle/>
          <a:p>
            <a:endParaRPr lang="en-US"/>
          </a:p>
        </p:txBody>
      </p:sp>
    </p:spTree>
    <p:extLst>
      <p:ext uri="{BB962C8B-B14F-4D97-AF65-F5344CB8AC3E}">
        <p14:creationId xmlns:p14="http://schemas.microsoft.com/office/powerpoint/2010/main" val="23794298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1961714" y="1060704"/>
            <a:ext cx="2605087" cy="3539063"/>
            <a:chOff x="1961714" y="1060704"/>
            <a:chExt cx="2605087" cy="3539063"/>
          </a:xfrm>
        </p:grpSpPr>
        <p:sp>
          <p:nvSpPr>
            <p:cNvPr id="35" name="Content Placeholder 2"/>
            <p:cNvSpPr txBox="1">
              <a:spLocks/>
            </p:cNvSpPr>
            <p:nvPr/>
          </p:nvSpPr>
          <p:spPr bwMode="auto">
            <a:xfrm>
              <a:off x="1961714" y="3376728"/>
              <a:ext cx="2605087" cy="1223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342900" indent="-342900" eaLnBrk="0" hangingPunct="0">
                <a:defRPr sz="4200">
                  <a:solidFill>
                    <a:srgbClr val="000000"/>
                  </a:solidFill>
                  <a:latin typeface="Gill Sans" charset="0"/>
                  <a:ea typeface="ヒラギノ角ゴ ProN W3" charset="0"/>
                  <a:cs typeface="ヒラギノ角ゴ ProN W3" charset="0"/>
                  <a:sym typeface="Gill Sans" charset="0"/>
                </a:defRPr>
              </a:lvl1pPr>
              <a:lvl2pPr marL="685800" indent="-346075" eaLnBrk="0" hangingPunct="0">
                <a:defRPr sz="4200">
                  <a:solidFill>
                    <a:srgbClr val="000000"/>
                  </a:solidFill>
                  <a:latin typeface="Gill Sans" charset="0"/>
                  <a:ea typeface="ヒラギノ角ゴ ProN W3" charset="0"/>
                  <a:cs typeface="ヒラギノ角ゴ ProN W3" charset="0"/>
                  <a:sym typeface="Gill Sans" charset="0"/>
                </a:defRPr>
              </a:lvl2pPr>
              <a:lvl3pPr marL="1143000" indent="-228600" eaLnBrk="0" hangingPunct="0">
                <a:defRPr sz="4200">
                  <a:solidFill>
                    <a:srgbClr val="000000"/>
                  </a:solidFill>
                  <a:latin typeface="Gill Sans" charset="0"/>
                  <a:ea typeface="ヒラギノ角ゴ ProN W3" charset="0"/>
                  <a:cs typeface="ヒラギノ角ゴ ProN W3" charset="0"/>
                  <a:sym typeface="Gill Sans" charset="0"/>
                </a:defRPr>
              </a:lvl3pPr>
              <a:lvl4pPr marL="1600200" indent="-228600" eaLnBrk="0" hangingPunct="0">
                <a:defRPr sz="4200">
                  <a:solidFill>
                    <a:srgbClr val="000000"/>
                  </a:solidFill>
                  <a:latin typeface="Gill Sans" charset="0"/>
                  <a:ea typeface="ヒラギノ角ゴ ProN W3" charset="0"/>
                  <a:cs typeface="ヒラギノ角ゴ ProN W3" charset="0"/>
                  <a:sym typeface="Gill Sans" charset="0"/>
                </a:defRPr>
              </a:lvl4pPr>
              <a:lvl5pPr marL="2057400" indent="-228600" eaLnBrk="0" hangingPunct="0">
                <a:defRPr sz="4200">
                  <a:solidFill>
                    <a:srgbClr val="000000"/>
                  </a:solidFill>
                  <a:latin typeface="Gill Sans" charset="0"/>
                  <a:ea typeface="ヒラギノ角ゴ ProN W3" charset="0"/>
                  <a:cs typeface="ヒラギノ角ゴ ProN W3" charset="0"/>
                  <a:sym typeface="Gill Sans" charset="0"/>
                </a:defRPr>
              </a:lvl5pPr>
              <a:lvl6pPr marL="25146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6pPr>
              <a:lvl7pPr marL="29718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7pPr>
              <a:lvl8pPr marL="34290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8pPr>
              <a:lvl9pPr marL="38862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9pPr>
            </a:lstStyle>
            <a:p>
              <a:pPr marL="0" indent="0" algn="ctr" eaLnBrk="1" hangingPunct="1">
                <a:spcBef>
                  <a:spcPts val="1200"/>
                </a:spcBef>
                <a:buClr>
                  <a:schemeClr val="accent1"/>
                </a:buClr>
                <a:buSzPct val="100000"/>
                <a:defRPr/>
              </a:pPr>
              <a:r>
                <a:rPr lang="en-US" sz="1600" b="1" dirty="0" smtClean="0">
                  <a:solidFill>
                    <a:srgbClr val="FFFFFF"/>
                  </a:solidFill>
                  <a:latin typeface="Calibri" charset="0"/>
                </a:rPr>
                <a:t>Couchbase Lite</a:t>
              </a:r>
              <a:endParaRPr lang="en-US" sz="1800" b="1" dirty="0" smtClean="0">
                <a:solidFill>
                  <a:srgbClr val="FFFFFF"/>
                </a:solidFill>
                <a:latin typeface="Calibri" charset="0"/>
              </a:endParaRPr>
            </a:p>
          </p:txBody>
        </p:sp>
        <p:grpSp>
          <p:nvGrpSpPr>
            <p:cNvPr id="45" name="Group 44"/>
            <p:cNvGrpSpPr/>
            <p:nvPr/>
          </p:nvGrpSpPr>
          <p:grpSpPr>
            <a:xfrm>
              <a:off x="2790282" y="1060704"/>
              <a:ext cx="938878" cy="2035983"/>
              <a:chOff x="1137849" y="1732938"/>
              <a:chExt cx="938878" cy="2035983"/>
            </a:xfrm>
          </p:grpSpPr>
          <p:grpSp>
            <p:nvGrpSpPr>
              <p:cNvPr id="46" name="Group 45"/>
              <p:cNvGrpSpPr/>
              <p:nvPr/>
            </p:nvGrpSpPr>
            <p:grpSpPr>
              <a:xfrm>
                <a:off x="1137849" y="1732938"/>
                <a:ext cx="938878" cy="2035983"/>
                <a:chOff x="1137849" y="1732938"/>
                <a:chExt cx="938878" cy="2035983"/>
              </a:xfrm>
            </p:grpSpPr>
            <p:sp>
              <p:nvSpPr>
                <p:cNvPr id="48" name="Rounded Rectangle 47"/>
                <p:cNvSpPr/>
                <p:nvPr/>
              </p:nvSpPr>
              <p:spPr>
                <a:xfrm>
                  <a:off x="1137849" y="1732938"/>
                  <a:ext cx="938878" cy="2035983"/>
                </a:xfrm>
                <a:prstGeom prst="roundRect">
                  <a:avLst>
                    <a:gd name="adj" fmla="val 14915"/>
                  </a:avLst>
                </a:prstGeom>
                <a:solidFill>
                  <a:schemeClr val="bg1">
                    <a:lumMod val="95000"/>
                  </a:schemeClr>
                </a:solidFill>
                <a:ln w="28575">
                  <a:solidFill>
                    <a:schemeClr val="bg1">
                      <a:lumMod val="75000"/>
                    </a:schemeClr>
                  </a:solidFill>
                </a:ln>
                <a:effec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pPr>
                  <a:endParaRPr lang="en-US" sz="1400" b="1" dirty="0">
                    <a:solidFill>
                      <a:schemeClr val="bg1"/>
                    </a:solidFill>
                  </a:endParaRPr>
                </a:p>
              </p:txBody>
            </p:sp>
            <p:sp>
              <p:nvSpPr>
                <p:cNvPr id="49" name="Rectangle 48"/>
                <p:cNvSpPr/>
                <p:nvPr/>
              </p:nvSpPr>
              <p:spPr>
                <a:xfrm>
                  <a:off x="1186841" y="1984902"/>
                  <a:ext cx="838047" cy="1516200"/>
                </a:xfrm>
                <a:prstGeom prst="rect">
                  <a:avLst/>
                </a:prstGeom>
                <a:solidFill>
                  <a:schemeClr val="bg1">
                    <a:lumMod val="75000"/>
                  </a:schemeClr>
                </a:solidFill>
                <a:ln w="28575">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pPr>
                  <a:endParaRPr lang="en-US" sz="1400" b="1" dirty="0">
                    <a:solidFill>
                      <a:schemeClr val="bg1"/>
                    </a:solidFill>
                  </a:endParaRPr>
                </a:p>
              </p:txBody>
            </p:sp>
            <p:sp>
              <p:nvSpPr>
                <p:cNvPr id="50" name="Oval 49"/>
                <p:cNvSpPr>
                  <a:spLocks noChangeAspect="1"/>
                </p:cNvSpPr>
                <p:nvPr/>
              </p:nvSpPr>
              <p:spPr>
                <a:xfrm>
                  <a:off x="1579105" y="1788899"/>
                  <a:ext cx="45719" cy="45719"/>
                </a:xfrm>
                <a:prstGeom prst="ellipse">
                  <a:avLst/>
                </a:prstGeom>
                <a:solidFill>
                  <a:schemeClr val="bg1">
                    <a:lumMod val="75000"/>
                  </a:schemeClr>
                </a:solidFill>
                <a:ln w="6350">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pPr>
                  <a:endParaRPr lang="en-US" sz="1400" b="1" dirty="0">
                    <a:solidFill>
                      <a:schemeClr val="bg1"/>
                    </a:solidFill>
                  </a:endParaRPr>
                </a:p>
              </p:txBody>
            </p:sp>
            <p:sp>
              <p:nvSpPr>
                <p:cNvPr id="51" name="Oval 50"/>
                <p:cNvSpPr/>
                <p:nvPr/>
              </p:nvSpPr>
              <p:spPr>
                <a:xfrm>
                  <a:off x="1516218" y="3547850"/>
                  <a:ext cx="177800" cy="177800"/>
                </a:xfrm>
                <a:prstGeom prst="ellipse">
                  <a:avLst/>
                </a:prstGeom>
                <a:solidFill>
                  <a:schemeClr val="bg1">
                    <a:lumMod val="75000"/>
                  </a:schemeClr>
                </a:solidFill>
                <a:ln w="28575">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pPr>
                  <a:endParaRPr lang="en-US" sz="1400" b="1" dirty="0">
                    <a:solidFill>
                      <a:schemeClr val="bg1"/>
                    </a:solidFill>
                  </a:endParaRPr>
                </a:p>
              </p:txBody>
            </p:sp>
            <p:sp>
              <p:nvSpPr>
                <p:cNvPr id="52" name="Rounded Rectangle 51"/>
                <p:cNvSpPr/>
                <p:nvPr/>
              </p:nvSpPr>
              <p:spPr>
                <a:xfrm>
                  <a:off x="1570193" y="3601825"/>
                  <a:ext cx="69850" cy="73025"/>
                </a:xfrm>
                <a:prstGeom prst="roundRect">
                  <a:avLst/>
                </a:prstGeom>
                <a:noFill/>
                <a:ln w="6350">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pPr>
                  <a:endParaRPr lang="en-US" sz="1400" b="1" dirty="0">
                    <a:solidFill>
                      <a:schemeClr val="bg1"/>
                    </a:solidFill>
                  </a:endParaRPr>
                </a:p>
              </p:txBody>
            </p:sp>
            <p:sp>
              <p:nvSpPr>
                <p:cNvPr id="53" name="Rounded Rectangle 52"/>
                <p:cNvSpPr>
                  <a:spLocks noChangeAspect="1"/>
                </p:cNvSpPr>
                <p:nvPr/>
              </p:nvSpPr>
              <p:spPr>
                <a:xfrm>
                  <a:off x="1512857" y="1875506"/>
                  <a:ext cx="182880" cy="36576"/>
                </a:xfrm>
                <a:prstGeom prst="roundRect">
                  <a:avLst>
                    <a:gd name="adj" fmla="val 50000"/>
                  </a:avLst>
                </a:prstGeom>
                <a:solidFill>
                  <a:schemeClr val="bg1">
                    <a:lumMod val="75000"/>
                  </a:schemeClr>
                </a:solidFill>
                <a:ln w="6350">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pPr>
                  <a:endParaRPr lang="en-US" sz="1400" b="1" dirty="0">
                    <a:solidFill>
                      <a:schemeClr val="bg1"/>
                    </a:solidFill>
                  </a:endParaRPr>
                </a:p>
              </p:txBody>
            </p:sp>
          </p:grpSp>
          <p:sp>
            <p:nvSpPr>
              <p:cNvPr id="47" name="Can 46"/>
              <p:cNvSpPr/>
              <p:nvPr/>
            </p:nvSpPr>
            <p:spPr>
              <a:xfrm>
                <a:off x="1442306" y="2522159"/>
                <a:ext cx="317212" cy="422189"/>
              </a:xfrm>
              <a:prstGeom prst="can">
                <a:avLst/>
              </a:prstGeom>
              <a:solidFill>
                <a:srgbClr val="E5001A"/>
              </a:solidFill>
              <a:ln/>
            </p:spPr>
            <p:style>
              <a:lnRef idx="3">
                <a:schemeClr val="lt1"/>
              </a:lnRef>
              <a:fillRef idx="1">
                <a:schemeClr val="accent2"/>
              </a:fillRef>
              <a:effectRef idx="1">
                <a:schemeClr val="accent2"/>
              </a:effectRef>
              <a:fontRef idx="minor">
                <a:schemeClr val="lt1"/>
              </a:fontRef>
            </p:style>
            <p:txBody>
              <a:bodyPr anchor="ctr"/>
              <a:lstStyle/>
              <a:p>
                <a:pPr>
                  <a:lnSpc>
                    <a:spcPct val="80000"/>
                  </a:lnSpc>
                  <a:defRPr/>
                </a:pPr>
                <a:endParaRPr lang="en-US" sz="1400" b="1" dirty="0">
                  <a:solidFill>
                    <a:schemeClr val="bg1"/>
                  </a:solidFill>
                </a:endParaRPr>
              </a:p>
            </p:txBody>
          </p:sp>
        </p:grpSp>
      </p:grpSp>
      <p:grpSp>
        <p:nvGrpSpPr>
          <p:cNvPr id="2" name="Group 1"/>
          <p:cNvGrpSpPr/>
          <p:nvPr/>
        </p:nvGrpSpPr>
        <p:grpSpPr>
          <a:xfrm>
            <a:off x="4886761" y="1083302"/>
            <a:ext cx="2300062" cy="3517559"/>
            <a:chOff x="3420096" y="1298328"/>
            <a:chExt cx="2300062" cy="3517559"/>
          </a:xfrm>
        </p:grpSpPr>
        <p:sp>
          <p:nvSpPr>
            <p:cNvPr id="36" name="Content Placeholder 2"/>
            <p:cNvSpPr txBox="1">
              <a:spLocks/>
            </p:cNvSpPr>
            <p:nvPr/>
          </p:nvSpPr>
          <p:spPr bwMode="auto">
            <a:xfrm>
              <a:off x="3420096" y="3580506"/>
              <a:ext cx="2300062" cy="1235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342900" indent="-342900" eaLnBrk="0" hangingPunct="0">
                <a:defRPr sz="4200">
                  <a:solidFill>
                    <a:srgbClr val="000000"/>
                  </a:solidFill>
                  <a:latin typeface="Gill Sans" charset="0"/>
                  <a:ea typeface="ヒラギノ角ゴ ProN W3" charset="0"/>
                  <a:cs typeface="ヒラギノ角ゴ ProN W3" charset="0"/>
                  <a:sym typeface="Gill Sans" charset="0"/>
                </a:defRPr>
              </a:lvl1pPr>
              <a:lvl2pPr marL="685800" indent="-346075" eaLnBrk="0" hangingPunct="0">
                <a:defRPr sz="4200">
                  <a:solidFill>
                    <a:srgbClr val="000000"/>
                  </a:solidFill>
                  <a:latin typeface="Gill Sans" charset="0"/>
                  <a:ea typeface="ヒラギノ角ゴ ProN W3" charset="0"/>
                  <a:cs typeface="ヒラギノ角ゴ ProN W3" charset="0"/>
                  <a:sym typeface="Gill Sans" charset="0"/>
                </a:defRPr>
              </a:lvl2pPr>
              <a:lvl3pPr marL="1143000" indent="-228600" eaLnBrk="0" hangingPunct="0">
                <a:defRPr sz="4200">
                  <a:solidFill>
                    <a:srgbClr val="000000"/>
                  </a:solidFill>
                  <a:latin typeface="Gill Sans" charset="0"/>
                  <a:ea typeface="ヒラギノ角ゴ ProN W3" charset="0"/>
                  <a:cs typeface="ヒラギノ角ゴ ProN W3" charset="0"/>
                  <a:sym typeface="Gill Sans" charset="0"/>
                </a:defRPr>
              </a:lvl3pPr>
              <a:lvl4pPr marL="1600200" indent="-228600" eaLnBrk="0" hangingPunct="0">
                <a:defRPr sz="4200">
                  <a:solidFill>
                    <a:srgbClr val="000000"/>
                  </a:solidFill>
                  <a:latin typeface="Gill Sans" charset="0"/>
                  <a:ea typeface="ヒラギノ角ゴ ProN W3" charset="0"/>
                  <a:cs typeface="ヒラギノ角ゴ ProN W3" charset="0"/>
                  <a:sym typeface="Gill Sans" charset="0"/>
                </a:defRPr>
              </a:lvl4pPr>
              <a:lvl5pPr marL="2057400" indent="-228600" eaLnBrk="0" hangingPunct="0">
                <a:defRPr sz="4200">
                  <a:solidFill>
                    <a:srgbClr val="000000"/>
                  </a:solidFill>
                  <a:latin typeface="Gill Sans" charset="0"/>
                  <a:ea typeface="ヒラギノ角ゴ ProN W3" charset="0"/>
                  <a:cs typeface="ヒラギノ角ゴ ProN W3" charset="0"/>
                  <a:sym typeface="Gill Sans" charset="0"/>
                </a:defRPr>
              </a:lvl5pPr>
              <a:lvl6pPr marL="25146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6pPr>
              <a:lvl7pPr marL="29718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7pPr>
              <a:lvl8pPr marL="34290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8pPr>
              <a:lvl9pPr marL="38862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9pPr>
            </a:lstStyle>
            <a:p>
              <a:pPr marL="0" indent="0" algn="ctr" eaLnBrk="1" hangingPunct="1">
                <a:spcBef>
                  <a:spcPts val="1200"/>
                </a:spcBef>
                <a:buClr>
                  <a:schemeClr val="accent1"/>
                </a:buClr>
                <a:buSzPct val="100000"/>
                <a:defRPr/>
              </a:pPr>
              <a:r>
                <a:rPr lang="en-US" sz="1600" b="1" dirty="0" smtClean="0">
                  <a:solidFill>
                    <a:srgbClr val="FFFFFF"/>
                  </a:solidFill>
                  <a:latin typeface="Calibri" charset="0"/>
                </a:rPr>
                <a:t>Sync Gateway</a:t>
              </a:r>
              <a:endParaRPr lang="en-US" sz="1800" b="1" dirty="0" smtClean="0">
                <a:solidFill>
                  <a:srgbClr val="FFFFFF"/>
                </a:solidFill>
                <a:latin typeface="Calibri" charset="0"/>
              </a:endParaRPr>
            </a:p>
          </p:txBody>
        </p:sp>
        <p:grpSp>
          <p:nvGrpSpPr>
            <p:cNvPr id="5" name="Group 4"/>
            <p:cNvGrpSpPr/>
            <p:nvPr/>
          </p:nvGrpSpPr>
          <p:grpSpPr>
            <a:xfrm>
              <a:off x="4075877" y="1298328"/>
              <a:ext cx="990600" cy="1981200"/>
              <a:chOff x="4075877" y="1298328"/>
              <a:chExt cx="990600" cy="1981200"/>
            </a:xfrm>
          </p:grpSpPr>
          <p:sp>
            <p:nvSpPr>
              <p:cNvPr id="39" name="Rectangle 38"/>
              <p:cNvSpPr/>
              <p:nvPr/>
            </p:nvSpPr>
            <p:spPr>
              <a:xfrm>
                <a:off x="4075877" y="1298328"/>
                <a:ext cx="990600" cy="1981200"/>
              </a:xfrm>
              <a:prstGeom prst="rect">
                <a:avLst/>
              </a:prstGeom>
              <a:solidFill>
                <a:srgbClr val="E5001A"/>
              </a:solidFill>
              <a:ln/>
            </p:spPr>
            <p:style>
              <a:lnRef idx="3">
                <a:schemeClr val="lt1"/>
              </a:lnRef>
              <a:fillRef idx="1">
                <a:schemeClr val="accent2"/>
              </a:fillRef>
              <a:effectRef idx="1">
                <a:schemeClr val="accent2"/>
              </a:effectRef>
              <a:fontRef idx="minor">
                <a:schemeClr val="lt1"/>
              </a:fontRef>
            </p:style>
            <p:txBody>
              <a:bodyPr anchor="ctr"/>
              <a:lstStyle/>
              <a:p>
                <a:pPr>
                  <a:lnSpc>
                    <a:spcPct val="80000"/>
                  </a:lnSpc>
                  <a:defRPr/>
                </a:pPr>
                <a:endParaRPr lang="en-US" sz="1400" b="1" dirty="0">
                  <a:solidFill>
                    <a:schemeClr val="bg1"/>
                  </a:solidFill>
                </a:endParaRPr>
              </a:p>
            </p:txBody>
          </p:sp>
          <p:grpSp>
            <p:nvGrpSpPr>
              <p:cNvPr id="78" name="Group 77"/>
              <p:cNvGrpSpPr/>
              <p:nvPr/>
            </p:nvGrpSpPr>
            <p:grpSpPr>
              <a:xfrm>
                <a:off x="4194541" y="1950967"/>
                <a:ext cx="755044" cy="614713"/>
                <a:chOff x="4445303" y="1950966"/>
                <a:chExt cx="755044" cy="614713"/>
              </a:xfrm>
            </p:grpSpPr>
            <p:grpSp>
              <p:nvGrpSpPr>
                <p:cNvPr id="68" name="Group 67"/>
                <p:cNvGrpSpPr/>
                <p:nvPr/>
              </p:nvGrpSpPr>
              <p:grpSpPr>
                <a:xfrm>
                  <a:off x="4445303" y="1950966"/>
                  <a:ext cx="685860" cy="614713"/>
                  <a:chOff x="4445303" y="1950966"/>
                  <a:chExt cx="685860" cy="614713"/>
                </a:xfrm>
              </p:grpSpPr>
              <p:sp>
                <p:nvSpPr>
                  <p:cNvPr id="42" name="Block Arc 41"/>
                  <p:cNvSpPr/>
                  <p:nvPr/>
                </p:nvSpPr>
                <p:spPr bwMode="auto">
                  <a:xfrm rot="10800000">
                    <a:off x="4516450" y="1950966"/>
                    <a:ext cx="614713" cy="614713"/>
                  </a:xfrm>
                  <a:prstGeom prst="blockArc">
                    <a:avLst>
                      <a:gd name="adj1" fmla="val 13752892"/>
                      <a:gd name="adj2" fmla="val 108020"/>
                      <a:gd name="adj3" fmla="val 13258"/>
                    </a:avLst>
                  </a:prstGeom>
                  <a:solidFill>
                    <a:schemeClr val="bg1"/>
                  </a:solidFill>
                  <a:ln w="28575">
                    <a:noFill/>
                  </a:ln>
                </p:spPr>
                <p:txBody>
                  <a:bodyPr anchor="ctr"/>
                  <a:lstStyle/>
                  <a:p>
                    <a:pPr>
                      <a:lnSpc>
                        <a:spcPct val="80000"/>
                      </a:lnSpc>
                      <a:defRPr/>
                    </a:pPr>
                    <a:endParaRPr lang="en-US" sz="1400" b="1" dirty="0">
                      <a:solidFill>
                        <a:schemeClr val="bg1"/>
                      </a:solidFill>
                    </a:endParaRPr>
                  </a:p>
                </p:txBody>
              </p:sp>
              <p:sp>
                <p:nvSpPr>
                  <p:cNvPr id="43" name="Isosceles Triangle 50"/>
                  <p:cNvSpPr>
                    <a:spLocks noChangeArrowheads="1"/>
                  </p:cNvSpPr>
                  <p:nvPr/>
                </p:nvSpPr>
                <p:spPr bwMode="auto">
                  <a:xfrm>
                    <a:off x="4445303" y="2126598"/>
                    <a:ext cx="219423" cy="131724"/>
                  </a:xfrm>
                  <a:prstGeom prst="triangle">
                    <a:avLst>
                      <a:gd name="adj" fmla="val 50000"/>
                    </a:avLst>
                  </a:prstGeom>
                  <a:solidFill>
                    <a:schemeClr val="bg1"/>
                  </a:solidFill>
                  <a:ln>
                    <a:noFill/>
                  </a:ln>
                </p:spPr>
                <p:txBody>
                  <a:bodyPr anchor="ctr"/>
                  <a:lstStyle/>
                  <a:p>
                    <a:pPr>
                      <a:lnSpc>
                        <a:spcPct val="80000"/>
                      </a:lnSpc>
                    </a:pPr>
                    <a:endParaRPr lang="en-US" sz="1400" b="1">
                      <a:solidFill>
                        <a:schemeClr val="bg1"/>
                      </a:solidFill>
                    </a:endParaRPr>
                  </a:p>
                </p:txBody>
              </p:sp>
            </p:grpSp>
            <p:grpSp>
              <p:nvGrpSpPr>
                <p:cNvPr id="75" name="Group 74"/>
                <p:cNvGrpSpPr/>
                <p:nvPr/>
              </p:nvGrpSpPr>
              <p:grpSpPr>
                <a:xfrm rot="10800000">
                  <a:off x="4514487" y="1950966"/>
                  <a:ext cx="685860" cy="614713"/>
                  <a:chOff x="4445303" y="1950966"/>
                  <a:chExt cx="685860" cy="614713"/>
                </a:xfrm>
              </p:grpSpPr>
              <p:sp>
                <p:nvSpPr>
                  <p:cNvPr id="76" name="Block Arc 75"/>
                  <p:cNvSpPr/>
                  <p:nvPr/>
                </p:nvSpPr>
                <p:spPr bwMode="auto">
                  <a:xfrm rot="10800000">
                    <a:off x="4516450" y="1950966"/>
                    <a:ext cx="614713" cy="614713"/>
                  </a:xfrm>
                  <a:prstGeom prst="blockArc">
                    <a:avLst>
                      <a:gd name="adj1" fmla="val 13752892"/>
                      <a:gd name="adj2" fmla="val 108020"/>
                      <a:gd name="adj3" fmla="val 13258"/>
                    </a:avLst>
                  </a:prstGeom>
                  <a:solidFill>
                    <a:schemeClr val="bg1"/>
                  </a:solidFill>
                  <a:ln w="28575">
                    <a:noFill/>
                  </a:ln>
                </p:spPr>
                <p:txBody>
                  <a:bodyPr anchor="ctr"/>
                  <a:lstStyle/>
                  <a:p>
                    <a:pPr>
                      <a:lnSpc>
                        <a:spcPct val="80000"/>
                      </a:lnSpc>
                      <a:defRPr/>
                    </a:pPr>
                    <a:endParaRPr lang="en-US" sz="1400" b="1" dirty="0">
                      <a:solidFill>
                        <a:schemeClr val="bg1"/>
                      </a:solidFill>
                    </a:endParaRPr>
                  </a:p>
                </p:txBody>
              </p:sp>
              <p:sp>
                <p:nvSpPr>
                  <p:cNvPr id="77" name="Isosceles Triangle 50"/>
                  <p:cNvSpPr>
                    <a:spLocks noChangeArrowheads="1"/>
                  </p:cNvSpPr>
                  <p:nvPr/>
                </p:nvSpPr>
                <p:spPr bwMode="auto">
                  <a:xfrm>
                    <a:off x="4445303" y="2126598"/>
                    <a:ext cx="219423" cy="131724"/>
                  </a:xfrm>
                  <a:prstGeom prst="triangle">
                    <a:avLst>
                      <a:gd name="adj" fmla="val 50000"/>
                    </a:avLst>
                  </a:prstGeom>
                  <a:solidFill>
                    <a:schemeClr val="bg1"/>
                  </a:solidFill>
                  <a:ln>
                    <a:noFill/>
                  </a:ln>
                </p:spPr>
                <p:txBody>
                  <a:bodyPr anchor="ctr"/>
                  <a:lstStyle/>
                  <a:p>
                    <a:pPr>
                      <a:lnSpc>
                        <a:spcPct val="80000"/>
                      </a:lnSpc>
                    </a:pPr>
                    <a:endParaRPr lang="en-US" sz="1400" b="1">
                      <a:solidFill>
                        <a:schemeClr val="bg1"/>
                      </a:solidFill>
                    </a:endParaRPr>
                  </a:p>
                </p:txBody>
              </p:sp>
            </p:grpSp>
          </p:grpSp>
        </p:grpSp>
      </p:grpSp>
    </p:spTree>
    <p:extLst>
      <p:ext uri="{BB962C8B-B14F-4D97-AF65-F5344CB8AC3E}">
        <p14:creationId xmlns:p14="http://schemas.microsoft.com/office/powerpoint/2010/main" val="1343756464"/>
      </p:ext>
    </p:extLst>
  </p:cSld>
  <p:clrMapOvr>
    <a:masterClrMapping/>
  </p:clrMapOvr>
  <mc:AlternateContent xmlns:mc="http://schemas.openxmlformats.org/markup-compatibility/2006" xmlns:p14="http://schemas.microsoft.com/office/powerpoint/2010/main">
    <mc:Choice Requires="p14">
      <p:transition spd="slow">
        <p14:window dir="vert"/>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3.61111E-6 4.07407E-6 L 0.14323 0.0003 " pathEditMode="relative" rAng="0" ptsTypes="AA">
                                      <p:cBhvr>
                                        <p:cTn id="6" dur="1000" fill="hold"/>
                                        <p:tgtEl>
                                          <p:spTgt spid="10"/>
                                        </p:tgtEl>
                                        <p:attrNameLst>
                                          <p:attrName>ppt_x</p:attrName>
                                          <p:attrName>ppt_y</p:attrName>
                                        </p:attrNameLst>
                                      </p:cBhvr>
                                      <p:rCtr x="7153" y="0"/>
                                    </p:animMotion>
                                  </p:childTnLst>
                                </p:cTn>
                              </p:par>
                              <p:par>
                                <p:cTn id="7" presetID="10" presetClass="exit" presetSubtype="0" fill="hold" nodeType="withEffect">
                                  <p:stCondLst>
                                    <p:cond delay="0"/>
                                  </p:stCondLst>
                                  <p:childTnLst>
                                    <p:animEffect transition="out" filter="fade">
                                      <p:cBhvr>
                                        <p:cTn id="8" dur="500"/>
                                        <p:tgtEl>
                                          <p:spTgt spid="2"/>
                                        </p:tgtEl>
                                      </p:cBhvr>
                                    </p:animEffect>
                                    <p:set>
                                      <p:cBhvr>
                                        <p:cTn id="9" dur="1" fill="hold">
                                          <p:stCondLst>
                                            <p:cond delay="4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Couchbase Lite</a:t>
            </a:r>
            <a:endParaRPr lang="en-US" dirty="0"/>
          </a:p>
        </p:txBody>
      </p:sp>
      <p:grpSp>
        <p:nvGrpSpPr>
          <p:cNvPr id="25" name="Group 24"/>
          <p:cNvGrpSpPr/>
          <p:nvPr/>
        </p:nvGrpSpPr>
        <p:grpSpPr>
          <a:xfrm>
            <a:off x="878738" y="1046407"/>
            <a:ext cx="1559661" cy="3382168"/>
            <a:chOff x="1137849" y="1732938"/>
            <a:chExt cx="938878" cy="2035983"/>
          </a:xfrm>
        </p:grpSpPr>
        <p:grpSp>
          <p:nvGrpSpPr>
            <p:cNvPr id="26" name="Group 25"/>
            <p:cNvGrpSpPr/>
            <p:nvPr/>
          </p:nvGrpSpPr>
          <p:grpSpPr>
            <a:xfrm>
              <a:off x="1137849" y="1732938"/>
              <a:ext cx="938878" cy="2035983"/>
              <a:chOff x="1137849" y="1732938"/>
              <a:chExt cx="938878" cy="2035983"/>
            </a:xfrm>
          </p:grpSpPr>
          <p:sp>
            <p:nvSpPr>
              <p:cNvPr id="28" name="Rounded Rectangle 27"/>
              <p:cNvSpPr/>
              <p:nvPr/>
            </p:nvSpPr>
            <p:spPr>
              <a:xfrm>
                <a:off x="1137849" y="1732938"/>
                <a:ext cx="938878" cy="2035983"/>
              </a:xfrm>
              <a:prstGeom prst="roundRect">
                <a:avLst>
                  <a:gd name="adj" fmla="val 14915"/>
                </a:avLst>
              </a:prstGeom>
              <a:solidFill>
                <a:schemeClr val="bg1">
                  <a:lumMod val="95000"/>
                </a:schemeClr>
              </a:solidFill>
              <a:ln w="28575">
                <a:solidFill>
                  <a:schemeClr val="bg1">
                    <a:lumMod val="75000"/>
                  </a:schemeClr>
                </a:solidFill>
              </a:ln>
              <a:effec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lnSpc>
                    <a:spcPct val="80000"/>
                  </a:lnSpc>
                </a:pPr>
                <a:endParaRPr lang="en-US" sz="1400" b="1" kern="1200" dirty="0">
                  <a:solidFill>
                    <a:prstClr val="white"/>
                  </a:solidFill>
                  <a:latin typeface="Calibri"/>
                </a:endParaRPr>
              </a:p>
            </p:txBody>
          </p:sp>
          <p:sp>
            <p:nvSpPr>
              <p:cNvPr id="29" name="Rectangle 28"/>
              <p:cNvSpPr/>
              <p:nvPr/>
            </p:nvSpPr>
            <p:spPr>
              <a:xfrm>
                <a:off x="1186841" y="1984902"/>
                <a:ext cx="838047" cy="1516200"/>
              </a:xfrm>
              <a:prstGeom prst="rect">
                <a:avLst/>
              </a:prstGeom>
              <a:solidFill>
                <a:schemeClr val="bg1">
                  <a:lumMod val="75000"/>
                </a:schemeClr>
              </a:solidFill>
              <a:ln w="28575">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lnSpc>
                    <a:spcPct val="80000"/>
                  </a:lnSpc>
                </a:pPr>
                <a:endParaRPr lang="en-US" sz="1400" b="1" kern="1200" dirty="0">
                  <a:solidFill>
                    <a:prstClr val="white"/>
                  </a:solidFill>
                  <a:latin typeface="Calibri"/>
                  <a:ea typeface="+mn-ea"/>
                  <a:cs typeface="+mn-cs"/>
                </a:endParaRPr>
              </a:p>
            </p:txBody>
          </p:sp>
          <p:sp>
            <p:nvSpPr>
              <p:cNvPr id="30" name="Oval 29"/>
              <p:cNvSpPr>
                <a:spLocks noChangeAspect="1"/>
              </p:cNvSpPr>
              <p:nvPr/>
            </p:nvSpPr>
            <p:spPr>
              <a:xfrm>
                <a:off x="1579105" y="1788899"/>
                <a:ext cx="45719" cy="45719"/>
              </a:xfrm>
              <a:prstGeom prst="ellipse">
                <a:avLst/>
              </a:prstGeom>
              <a:solidFill>
                <a:schemeClr val="bg1">
                  <a:lumMod val="75000"/>
                </a:schemeClr>
              </a:solidFill>
              <a:ln w="6350">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lnSpc>
                    <a:spcPct val="80000"/>
                  </a:lnSpc>
                </a:pPr>
                <a:endParaRPr lang="en-US" sz="1400" b="1" kern="1200" dirty="0">
                  <a:solidFill>
                    <a:prstClr val="white"/>
                  </a:solidFill>
                  <a:latin typeface="Calibri"/>
                  <a:ea typeface="+mn-ea"/>
                  <a:cs typeface="+mn-cs"/>
                </a:endParaRPr>
              </a:p>
            </p:txBody>
          </p:sp>
          <p:sp>
            <p:nvSpPr>
              <p:cNvPr id="31" name="Oval 30"/>
              <p:cNvSpPr/>
              <p:nvPr/>
            </p:nvSpPr>
            <p:spPr>
              <a:xfrm>
                <a:off x="1516218" y="3547850"/>
                <a:ext cx="177800" cy="177800"/>
              </a:xfrm>
              <a:prstGeom prst="ellipse">
                <a:avLst/>
              </a:prstGeom>
              <a:solidFill>
                <a:schemeClr val="bg1">
                  <a:lumMod val="75000"/>
                </a:schemeClr>
              </a:solidFill>
              <a:ln w="28575">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lnSpc>
                    <a:spcPct val="80000"/>
                  </a:lnSpc>
                </a:pPr>
                <a:endParaRPr lang="en-US" sz="1400" b="1" kern="1200" dirty="0">
                  <a:solidFill>
                    <a:prstClr val="white"/>
                  </a:solidFill>
                  <a:latin typeface="Calibri"/>
                  <a:ea typeface="+mn-ea"/>
                  <a:cs typeface="+mn-cs"/>
                </a:endParaRPr>
              </a:p>
            </p:txBody>
          </p:sp>
          <p:sp>
            <p:nvSpPr>
              <p:cNvPr id="32" name="Rounded Rectangle 31"/>
              <p:cNvSpPr/>
              <p:nvPr/>
            </p:nvSpPr>
            <p:spPr>
              <a:xfrm>
                <a:off x="1570193" y="3601825"/>
                <a:ext cx="69850" cy="73025"/>
              </a:xfrm>
              <a:prstGeom prst="roundRect">
                <a:avLst/>
              </a:prstGeom>
              <a:noFill/>
              <a:ln w="6350">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lnSpc>
                    <a:spcPct val="80000"/>
                  </a:lnSpc>
                </a:pPr>
                <a:endParaRPr lang="en-US" sz="1400" b="1" kern="1200" dirty="0">
                  <a:solidFill>
                    <a:prstClr val="white"/>
                  </a:solidFill>
                  <a:latin typeface="Calibri"/>
                  <a:ea typeface="+mn-ea"/>
                  <a:cs typeface="+mn-cs"/>
                </a:endParaRPr>
              </a:p>
            </p:txBody>
          </p:sp>
          <p:sp>
            <p:nvSpPr>
              <p:cNvPr id="33" name="Rounded Rectangle 32"/>
              <p:cNvSpPr>
                <a:spLocks noChangeAspect="1"/>
              </p:cNvSpPr>
              <p:nvPr/>
            </p:nvSpPr>
            <p:spPr>
              <a:xfrm>
                <a:off x="1512857" y="1875506"/>
                <a:ext cx="182880" cy="36576"/>
              </a:xfrm>
              <a:prstGeom prst="roundRect">
                <a:avLst>
                  <a:gd name="adj" fmla="val 50000"/>
                </a:avLst>
              </a:prstGeom>
              <a:solidFill>
                <a:schemeClr val="bg1">
                  <a:lumMod val="75000"/>
                </a:schemeClr>
              </a:solidFill>
              <a:ln w="6350">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lnSpc>
                    <a:spcPct val="80000"/>
                  </a:lnSpc>
                </a:pPr>
                <a:endParaRPr lang="en-US" sz="1400" b="1" kern="1200" dirty="0">
                  <a:solidFill>
                    <a:prstClr val="white"/>
                  </a:solidFill>
                  <a:latin typeface="Calibri"/>
                  <a:ea typeface="+mn-ea"/>
                  <a:cs typeface="+mn-cs"/>
                </a:endParaRPr>
              </a:p>
            </p:txBody>
          </p:sp>
        </p:grpSp>
        <p:sp>
          <p:nvSpPr>
            <p:cNvPr id="27" name="Can 26"/>
            <p:cNvSpPr/>
            <p:nvPr/>
          </p:nvSpPr>
          <p:spPr>
            <a:xfrm>
              <a:off x="1442306" y="2522159"/>
              <a:ext cx="317212" cy="422189"/>
            </a:xfrm>
            <a:prstGeom prst="can">
              <a:avLst/>
            </a:prstGeom>
            <a:solidFill>
              <a:srgbClr val="E5001A"/>
            </a:solidFill>
            <a:ln/>
          </p:spPr>
          <p:style>
            <a:lnRef idx="3">
              <a:schemeClr val="lt1"/>
            </a:lnRef>
            <a:fillRef idx="1">
              <a:schemeClr val="accent2"/>
            </a:fillRef>
            <a:effectRef idx="1">
              <a:schemeClr val="accent2"/>
            </a:effectRef>
            <a:fontRef idx="minor">
              <a:schemeClr val="lt1"/>
            </a:fontRef>
          </p:style>
          <p:txBody>
            <a:bodyPr anchor="ctr"/>
            <a:lstStyle/>
            <a:p>
              <a:pPr algn="l" rtl="0">
                <a:lnSpc>
                  <a:spcPct val="80000"/>
                </a:lnSpc>
                <a:defRPr/>
              </a:pPr>
              <a:endParaRPr lang="en-US" sz="1400" b="1" kern="1200" dirty="0">
                <a:solidFill>
                  <a:prstClr val="white"/>
                </a:solidFill>
                <a:latin typeface="Calibri"/>
              </a:endParaRPr>
            </a:p>
          </p:txBody>
        </p:sp>
      </p:grpSp>
      <p:sp>
        <p:nvSpPr>
          <p:cNvPr id="4" name="TextBox 3"/>
          <p:cNvSpPr txBox="1"/>
          <p:nvPr/>
        </p:nvSpPr>
        <p:spPr>
          <a:xfrm>
            <a:off x="3048000" y="1526307"/>
            <a:ext cx="5334000" cy="1731243"/>
          </a:xfrm>
          <a:prstGeom prst="rect">
            <a:avLst/>
          </a:prstGeom>
          <a:noFill/>
        </p:spPr>
        <p:txBody>
          <a:bodyPr wrap="square" rtlCol="0">
            <a:spAutoFit/>
          </a:bodyPr>
          <a:lstStyle/>
          <a:p>
            <a:pPr marL="285750" indent="-285750">
              <a:lnSpc>
                <a:spcPct val="150000"/>
              </a:lnSpc>
              <a:buFont typeface="Arial"/>
              <a:buChar char="•"/>
            </a:pPr>
            <a:r>
              <a:rPr lang="en-US" dirty="0" err="1" smtClean="0"/>
              <a:t>NoSQL</a:t>
            </a:r>
            <a:r>
              <a:rPr lang="en-US" dirty="0" smtClean="0"/>
              <a:t> Mobile Database</a:t>
            </a:r>
          </a:p>
          <a:p>
            <a:pPr marL="285750" indent="-285750">
              <a:lnSpc>
                <a:spcPct val="150000"/>
              </a:lnSpc>
              <a:buFont typeface="Arial"/>
              <a:buChar char="•"/>
            </a:pPr>
            <a:r>
              <a:rPr lang="en-US" dirty="0" smtClean="0"/>
              <a:t>Document Oriented &amp; Schema-Less</a:t>
            </a:r>
          </a:p>
          <a:p>
            <a:pPr marL="285750" indent="-285750">
              <a:lnSpc>
                <a:spcPct val="150000"/>
              </a:lnSpc>
              <a:buFont typeface="Arial"/>
              <a:buChar char="•"/>
            </a:pPr>
            <a:r>
              <a:rPr lang="en-US" dirty="0" smtClean="0"/>
              <a:t>Small Footprint (~400kb)</a:t>
            </a:r>
          </a:p>
          <a:p>
            <a:pPr marL="285750" indent="-285750">
              <a:lnSpc>
                <a:spcPct val="150000"/>
              </a:lnSpc>
              <a:buFont typeface="Arial"/>
              <a:buChar char="•"/>
            </a:pPr>
            <a:r>
              <a:rPr lang="en-US" dirty="0" smtClean="0"/>
              <a:t>Runs In-Process</a:t>
            </a:r>
            <a:endParaRPr lang="en-US" dirty="0"/>
          </a:p>
        </p:txBody>
      </p:sp>
      <p:sp>
        <p:nvSpPr>
          <p:cNvPr id="13" name="TextBox 12"/>
          <p:cNvSpPr txBox="1"/>
          <p:nvPr/>
        </p:nvSpPr>
        <p:spPr>
          <a:xfrm>
            <a:off x="3048000" y="1123950"/>
            <a:ext cx="4572000" cy="369332"/>
          </a:xfrm>
          <a:prstGeom prst="rect">
            <a:avLst/>
          </a:prstGeom>
          <a:noFill/>
        </p:spPr>
        <p:txBody>
          <a:bodyPr wrap="square" rtlCol="0">
            <a:spAutoFit/>
          </a:bodyPr>
          <a:lstStyle/>
          <a:p>
            <a:r>
              <a:rPr lang="en-US" b="1" dirty="0" smtClean="0"/>
              <a:t>Some Highlights</a:t>
            </a:r>
            <a:endParaRPr lang="en-US" b="1" dirty="0"/>
          </a:p>
        </p:txBody>
      </p:sp>
    </p:spTree>
    <p:extLst>
      <p:ext uri="{BB962C8B-B14F-4D97-AF65-F5344CB8AC3E}">
        <p14:creationId xmlns:p14="http://schemas.microsoft.com/office/powerpoint/2010/main" val="1343756464"/>
      </p:ext>
    </p:extLst>
  </p:cSld>
  <p:clrMapOvr>
    <a:masterClrMapping/>
  </p:clrMapOvr>
  <mc:AlternateContent xmlns:mc="http://schemas.openxmlformats.org/markup-compatibility/2006" xmlns:p14="http://schemas.microsoft.com/office/powerpoint/2010/main">
    <mc:Choice Requires="p14">
      <p:transition spd="slow">
        <p14:window dir="vert"/>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Couchbase Lite</a:t>
            </a:r>
            <a:endParaRPr lang="en-US" dirty="0"/>
          </a:p>
        </p:txBody>
      </p:sp>
      <p:grpSp>
        <p:nvGrpSpPr>
          <p:cNvPr id="25" name="Group 24"/>
          <p:cNvGrpSpPr/>
          <p:nvPr/>
        </p:nvGrpSpPr>
        <p:grpSpPr>
          <a:xfrm>
            <a:off x="878738" y="1046407"/>
            <a:ext cx="1559661" cy="3382168"/>
            <a:chOff x="1137849" y="1732938"/>
            <a:chExt cx="938878" cy="2035983"/>
          </a:xfrm>
        </p:grpSpPr>
        <p:grpSp>
          <p:nvGrpSpPr>
            <p:cNvPr id="26" name="Group 25"/>
            <p:cNvGrpSpPr/>
            <p:nvPr/>
          </p:nvGrpSpPr>
          <p:grpSpPr>
            <a:xfrm>
              <a:off x="1137849" y="1732938"/>
              <a:ext cx="938878" cy="2035983"/>
              <a:chOff x="1137849" y="1732938"/>
              <a:chExt cx="938878" cy="2035983"/>
            </a:xfrm>
          </p:grpSpPr>
          <p:sp>
            <p:nvSpPr>
              <p:cNvPr id="28" name="Rounded Rectangle 27"/>
              <p:cNvSpPr/>
              <p:nvPr/>
            </p:nvSpPr>
            <p:spPr>
              <a:xfrm>
                <a:off x="1137849" y="1732938"/>
                <a:ext cx="938878" cy="2035983"/>
              </a:xfrm>
              <a:prstGeom prst="roundRect">
                <a:avLst>
                  <a:gd name="adj" fmla="val 14915"/>
                </a:avLst>
              </a:prstGeom>
              <a:solidFill>
                <a:schemeClr val="bg1">
                  <a:lumMod val="95000"/>
                </a:schemeClr>
              </a:solidFill>
              <a:ln w="28575">
                <a:solidFill>
                  <a:schemeClr val="bg1">
                    <a:lumMod val="75000"/>
                  </a:schemeClr>
                </a:solidFill>
              </a:ln>
              <a:effec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lnSpc>
                    <a:spcPct val="80000"/>
                  </a:lnSpc>
                </a:pPr>
                <a:endParaRPr lang="en-US" sz="1400" b="1" kern="1200" dirty="0">
                  <a:solidFill>
                    <a:prstClr val="white"/>
                  </a:solidFill>
                  <a:latin typeface="Calibri"/>
                </a:endParaRPr>
              </a:p>
            </p:txBody>
          </p:sp>
          <p:sp>
            <p:nvSpPr>
              <p:cNvPr id="29" name="Rectangle 28"/>
              <p:cNvSpPr/>
              <p:nvPr/>
            </p:nvSpPr>
            <p:spPr>
              <a:xfrm>
                <a:off x="1186841" y="1984902"/>
                <a:ext cx="838047" cy="1516200"/>
              </a:xfrm>
              <a:prstGeom prst="rect">
                <a:avLst/>
              </a:prstGeom>
              <a:solidFill>
                <a:schemeClr val="bg1">
                  <a:lumMod val="75000"/>
                </a:schemeClr>
              </a:solidFill>
              <a:ln w="28575">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lnSpc>
                    <a:spcPct val="80000"/>
                  </a:lnSpc>
                </a:pPr>
                <a:endParaRPr lang="en-US" sz="1400" b="1" kern="1200" dirty="0">
                  <a:solidFill>
                    <a:prstClr val="white"/>
                  </a:solidFill>
                  <a:latin typeface="Calibri"/>
                  <a:ea typeface="+mn-ea"/>
                  <a:cs typeface="+mn-cs"/>
                </a:endParaRPr>
              </a:p>
            </p:txBody>
          </p:sp>
          <p:sp>
            <p:nvSpPr>
              <p:cNvPr id="30" name="Oval 29"/>
              <p:cNvSpPr>
                <a:spLocks noChangeAspect="1"/>
              </p:cNvSpPr>
              <p:nvPr/>
            </p:nvSpPr>
            <p:spPr>
              <a:xfrm>
                <a:off x="1579105" y="1788899"/>
                <a:ext cx="45719" cy="45719"/>
              </a:xfrm>
              <a:prstGeom prst="ellipse">
                <a:avLst/>
              </a:prstGeom>
              <a:solidFill>
                <a:schemeClr val="bg1">
                  <a:lumMod val="75000"/>
                </a:schemeClr>
              </a:solidFill>
              <a:ln w="6350">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lnSpc>
                    <a:spcPct val="80000"/>
                  </a:lnSpc>
                </a:pPr>
                <a:endParaRPr lang="en-US" sz="1400" b="1" kern="1200" dirty="0">
                  <a:solidFill>
                    <a:prstClr val="white"/>
                  </a:solidFill>
                  <a:latin typeface="Calibri"/>
                  <a:ea typeface="+mn-ea"/>
                  <a:cs typeface="+mn-cs"/>
                </a:endParaRPr>
              </a:p>
            </p:txBody>
          </p:sp>
          <p:sp>
            <p:nvSpPr>
              <p:cNvPr id="31" name="Oval 30"/>
              <p:cNvSpPr/>
              <p:nvPr/>
            </p:nvSpPr>
            <p:spPr>
              <a:xfrm>
                <a:off x="1516218" y="3547850"/>
                <a:ext cx="177800" cy="177800"/>
              </a:xfrm>
              <a:prstGeom prst="ellipse">
                <a:avLst/>
              </a:prstGeom>
              <a:solidFill>
                <a:schemeClr val="bg1">
                  <a:lumMod val="75000"/>
                </a:schemeClr>
              </a:solidFill>
              <a:ln w="28575">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lnSpc>
                    <a:spcPct val="80000"/>
                  </a:lnSpc>
                </a:pPr>
                <a:endParaRPr lang="en-US" sz="1400" b="1" kern="1200" dirty="0">
                  <a:solidFill>
                    <a:prstClr val="white"/>
                  </a:solidFill>
                  <a:latin typeface="Calibri"/>
                  <a:ea typeface="+mn-ea"/>
                  <a:cs typeface="+mn-cs"/>
                </a:endParaRPr>
              </a:p>
            </p:txBody>
          </p:sp>
          <p:sp>
            <p:nvSpPr>
              <p:cNvPr id="32" name="Rounded Rectangle 31"/>
              <p:cNvSpPr/>
              <p:nvPr/>
            </p:nvSpPr>
            <p:spPr>
              <a:xfrm>
                <a:off x="1570193" y="3601825"/>
                <a:ext cx="69850" cy="73025"/>
              </a:xfrm>
              <a:prstGeom prst="roundRect">
                <a:avLst/>
              </a:prstGeom>
              <a:noFill/>
              <a:ln w="6350">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lnSpc>
                    <a:spcPct val="80000"/>
                  </a:lnSpc>
                </a:pPr>
                <a:endParaRPr lang="en-US" sz="1400" b="1" kern="1200" dirty="0">
                  <a:solidFill>
                    <a:prstClr val="white"/>
                  </a:solidFill>
                  <a:latin typeface="Calibri"/>
                  <a:ea typeface="+mn-ea"/>
                  <a:cs typeface="+mn-cs"/>
                </a:endParaRPr>
              </a:p>
            </p:txBody>
          </p:sp>
          <p:sp>
            <p:nvSpPr>
              <p:cNvPr id="33" name="Rounded Rectangle 32"/>
              <p:cNvSpPr>
                <a:spLocks noChangeAspect="1"/>
              </p:cNvSpPr>
              <p:nvPr/>
            </p:nvSpPr>
            <p:spPr>
              <a:xfrm>
                <a:off x="1512857" y="1875506"/>
                <a:ext cx="182880" cy="36576"/>
              </a:xfrm>
              <a:prstGeom prst="roundRect">
                <a:avLst>
                  <a:gd name="adj" fmla="val 50000"/>
                </a:avLst>
              </a:prstGeom>
              <a:solidFill>
                <a:schemeClr val="bg1">
                  <a:lumMod val="75000"/>
                </a:schemeClr>
              </a:solidFill>
              <a:ln w="6350">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lnSpc>
                    <a:spcPct val="80000"/>
                  </a:lnSpc>
                </a:pPr>
                <a:endParaRPr lang="en-US" sz="1400" b="1" kern="1200" dirty="0">
                  <a:solidFill>
                    <a:prstClr val="white"/>
                  </a:solidFill>
                  <a:latin typeface="Calibri"/>
                  <a:ea typeface="+mn-ea"/>
                  <a:cs typeface="+mn-cs"/>
                </a:endParaRPr>
              </a:p>
            </p:txBody>
          </p:sp>
        </p:grpSp>
        <p:sp>
          <p:nvSpPr>
            <p:cNvPr id="27" name="Can 26"/>
            <p:cNvSpPr/>
            <p:nvPr/>
          </p:nvSpPr>
          <p:spPr>
            <a:xfrm>
              <a:off x="1442306" y="2522159"/>
              <a:ext cx="317212" cy="422189"/>
            </a:xfrm>
            <a:prstGeom prst="can">
              <a:avLst/>
            </a:prstGeom>
            <a:solidFill>
              <a:srgbClr val="E5001A"/>
            </a:solidFill>
            <a:ln/>
          </p:spPr>
          <p:style>
            <a:lnRef idx="3">
              <a:schemeClr val="lt1"/>
            </a:lnRef>
            <a:fillRef idx="1">
              <a:schemeClr val="accent2"/>
            </a:fillRef>
            <a:effectRef idx="1">
              <a:schemeClr val="accent2"/>
            </a:effectRef>
            <a:fontRef idx="minor">
              <a:schemeClr val="lt1"/>
            </a:fontRef>
          </p:style>
          <p:txBody>
            <a:bodyPr anchor="ctr"/>
            <a:lstStyle/>
            <a:p>
              <a:pPr algn="l" rtl="0">
                <a:lnSpc>
                  <a:spcPct val="80000"/>
                </a:lnSpc>
                <a:defRPr/>
              </a:pPr>
              <a:endParaRPr lang="en-US" sz="1400" b="1" kern="1200" dirty="0">
                <a:solidFill>
                  <a:prstClr val="white"/>
                </a:solidFill>
                <a:latin typeface="Calibri"/>
              </a:endParaRPr>
            </a:p>
          </p:txBody>
        </p:sp>
      </p:grpSp>
      <p:sp>
        <p:nvSpPr>
          <p:cNvPr id="4" name="TextBox 3"/>
          <p:cNvSpPr txBox="1"/>
          <p:nvPr/>
        </p:nvSpPr>
        <p:spPr>
          <a:xfrm>
            <a:off x="3048000" y="1526307"/>
            <a:ext cx="5334000" cy="1731243"/>
          </a:xfrm>
          <a:prstGeom prst="rect">
            <a:avLst/>
          </a:prstGeom>
          <a:noFill/>
        </p:spPr>
        <p:txBody>
          <a:bodyPr wrap="square" rtlCol="0">
            <a:spAutoFit/>
          </a:bodyPr>
          <a:lstStyle/>
          <a:p>
            <a:pPr marL="285750" indent="-285750">
              <a:lnSpc>
                <a:spcPct val="150000"/>
              </a:lnSpc>
              <a:buFont typeface="Arial"/>
              <a:buChar char="•"/>
            </a:pPr>
            <a:r>
              <a:rPr lang="en-US" dirty="0" smtClean="0"/>
              <a:t>Key-value collections with versioning</a:t>
            </a:r>
          </a:p>
          <a:p>
            <a:pPr marL="285750" indent="-285750">
              <a:lnSpc>
                <a:spcPct val="150000"/>
              </a:lnSpc>
              <a:buFont typeface="Arial"/>
              <a:buChar char="•"/>
            </a:pPr>
            <a:r>
              <a:rPr lang="en-US" dirty="0" smtClean="0"/>
              <a:t>Schema-less</a:t>
            </a:r>
          </a:p>
          <a:p>
            <a:pPr marL="285750" indent="-285750">
              <a:lnSpc>
                <a:spcPct val="150000"/>
              </a:lnSpc>
              <a:buFont typeface="Arial"/>
              <a:buChar char="•"/>
            </a:pPr>
            <a:r>
              <a:rPr lang="en-US" dirty="0" smtClean="0"/>
              <a:t>Code fast, run fast</a:t>
            </a:r>
          </a:p>
          <a:p>
            <a:pPr marL="285750" indent="-285750">
              <a:lnSpc>
                <a:spcPct val="150000"/>
              </a:lnSpc>
              <a:buFont typeface="Arial"/>
              <a:buChar char="•"/>
            </a:pPr>
            <a:endParaRPr lang="en-US" dirty="0"/>
          </a:p>
        </p:txBody>
      </p:sp>
      <p:sp>
        <p:nvSpPr>
          <p:cNvPr id="2" name="TextBox 1"/>
          <p:cNvSpPr txBox="1"/>
          <p:nvPr/>
        </p:nvSpPr>
        <p:spPr>
          <a:xfrm>
            <a:off x="3048000" y="1130140"/>
            <a:ext cx="4572000" cy="369332"/>
          </a:xfrm>
          <a:prstGeom prst="rect">
            <a:avLst/>
          </a:prstGeom>
          <a:noFill/>
        </p:spPr>
        <p:txBody>
          <a:bodyPr wrap="square" rtlCol="0">
            <a:spAutoFit/>
          </a:bodyPr>
          <a:lstStyle/>
          <a:p>
            <a:r>
              <a:rPr lang="en-US" b="1" dirty="0" smtClean="0"/>
              <a:t>Document-Oriented Database</a:t>
            </a:r>
            <a:endParaRPr lang="en-US" b="1" dirty="0"/>
          </a:p>
        </p:txBody>
      </p:sp>
    </p:spTree>
    <p:extLst>
      <p:ext uri="{BB962C8B-B14F-4D97-AF65-F5344CB8AC3E}">
        <p14:creationId xmlns:p14="http://schemas.microsoft.com/office/powerpoint/2010/main" val="4182060399"/>
      </p:ext>
    </p:extLst>
  </p:cSld>
  <p:clrMapOvr>
    <a:masterClrMapping/>
  </p:clrMapOvr>
  <mc:AlternateContent xmlns:mc="http://schemas.openxmlformats.org/markup-compatibility/2006" xmlns:p14="http://schemas.microsoft.com/office/powerpoint/2010/main">
    <mc:Choice Requires="p14">
      <p:transition spd="slow">
        <p14:window dir="vert"/>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p:cNvGrpSpPr/>
          <p:nvPr/>
        </p:nvGrpSpPr>
        <p:grpSpPr>
          <a:xfrm>
            <a:off x="1429926" y="2676466"/>
            <a:ext cx="6359408" cy="1970907"/>
            <a:chOff x="1429926" y="2836390"/>
            <a:chExt cx="6359408" cy="1970907"/>
          </a:xfrm>
        </p:grpSpPr>
        <p:sp>
          <p:nvSpPr>
            <p:cNvPr id="14" name="Rounded Rectangle 13"/>
            <p:cNvSpPr/>
            <p:nvPr/>
          </p:nvSpPr>
          <p:spPr>
            <a:xfrm>
              <a:off x="1429926" y="2836390"/>
              <a:ext cx="6359408" cy="197090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solidFill>
                  <a:prstClr val="black"/>
                </a:solidFill>
                <a:latin typeface="Calibri"/>
              </a:endParaRPr>
            </a:p>
          </p:txBody>
        </p:sp>
        <p:pic>
          <p:nvPicPr>
            <p:cNvPr id="10" name="Picture 9"/>
            <p:cNvPicPr>
              <a:picLocks noChangeAspect="1"/>
            </p:cNvPicPr>
            <p:nvPr/>
          </p:nvPicPr>
          <p:blipFill>
            <a:blip r:embed="rId3"/>
            <a:stretch>
              <a:fillRect/>
            </a:stretch>
          </p:blipFill>
          <p:spPr>
            <a:xfrm>
              <a:off x="1808067" y="3382020"/>
              <a:ext cx="5628050" cy="991827"/>
            </a:xfrm>
            <a:prstGeom prst="rect">
              <a:avLst/>
            </a:prstGeom>
          </p:spPr>
        </p:pic>
      </p:grpSp>
      <p:grpSp>
        <p:nvGrpSpPr>
          <p:cNvPr id="13" name="Group 12"/>
          <p:cNvGrpSpPr/>
          <p:nvPr/>
        </p:nvGrpSpPr>
        <p:grpSpPr>
          <a:xfrm>
            <a:off x="1429926" y="498596"/>
            <a:ext cx="6359408" cy="1970907"/>
            <a:chOff x="1429926" y="1185334"/>
            <a:chExt cx="6359408" cy="1970907"/>
          </a:xfrm>
        </p:grpSpPr>
        <p:sp>
          <p:nvSpPr>
            <p:cNvPr id="7" name="Rounded Rectangle 6"/>
            <p:cNvSpPr/>
            <p:nvPr/>
          </p:nvSpPr>
          <p:spPr>
            <a:xfrm>
              <a:off x="1429926" y="1185334"/>
              <a:ext cx="6359408" cy="197090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solidFill>
                  <a:prstClr val="black"/>
                </a:solidFill>
                <a:latin typeface="Calibri"/>
              </a:endParaRPr>
            </a:p>
          </p:txBody>
        </p:sp>
        <p:pic>
          <p:nvPicPr>
            <p:cNvPr id="12" name="Picture 11"/>
            <p:cNvPicPr>
              <a:picLocks noChangeAspect="1"/>
            </p:cNvPicPr>
            <p:nvPr/>
          </p:nvPicPr>
          <p:blipFill>
            <a:blip r:embed="rId4"/>
            <a:stretch>
              <a:fillRect/>
            </a:stretch>
          </p:blipFill>
          <p:spPr>
            <a:xfrm>
              <a:off x="1808067" y="1567922"/>
              <a:ext cx="5527866" cy="1343730"/>
            </a:xfrm>
            <a:prstGeom prst="rect">
              <a:avLst/>
            </a:prstGeom>
          </p:spPr>
        </p:pic>
      </p:grpSp>
    </p:spTree>
    <p:extLst>
      <p:ext uri="{BB962C8B-B14F-4D97-AF65-F5344CB8AC3E}">
        <p14:creationId xmlns:p14="http://schemas.microsoft.com/office/powerpoint/2010/main" val="1102957499"/>
      </p:ext>
    </p:extLst>
  </p:cSld>
  <p:clrMapOvr>
    <a:masterClrMapping/>
  </p:clrMapOvr>
  <mc:AlternateContent xmlns:mc="http://schemas.openxmlformats.org/markup-compatibility/2006" xmlns:p14="http://schemas.microsoft.com/office/powerpoint/2010/main">
    <mc:Choice Requires="p14">
      <p:transition>
        <p14:prism isContent="1"/>
      </p:transition>
    </mc:Choice>
    <mc:Fallback xmlns="">
      <p:transition xmlns:p14="http://schemas.microsoft.com/office/powerpoint/2010/main">
        <p:fade/>
      </p:transition>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About Me</a:t>
            </a:r>
            <a:endParaRPr lang="en-US" dirty="0"/>
          </a:p>
        </p:txBody>
      </p:sp>
      <p:pic>
        <p:nvPicPr>
          <p:cNvPr id="3" name="Picture 2" descr="1.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6352" y="1062535"/>
            <a:ext cx="2276848" cy="2276848"/>
          </a:xfrm>
          <a:prstGeom prst="rect">
            <a:avLst/>
          </a:prstGeom>
        </p:spPr>
      </p:pic>
      <p:sp>
        <p:nvSpPr>
          <p:cNvPr id="4" name="TextBox 3"/>
          <p:cNvSpPr txBox="1"/>
          <p:nvPr/>
        </p:nvSpPr>
        <p:spPr>
          <a:xfrm>
            <a:off x="2895600" y="1048206"/>
            <a:ext cx="3435481" cy="1066446"/>
          </a:xfrm>
          <a:prstGeom prst="rect">
            <a:avLst/>
          </a:prstGeom>
          <a:noFill/>
        </p:spPr>
        <p:txBody>
          <a:bodyPr wrap="none" rtlCol="0">
            <a:spAutoFit/>
          </a:bodyPr>
          <a:lstStyle/>
          <a:p>
            <a:r>
              <a:rPr lang="en-US" sz="2400" b="1" dirty="0" smtClean="0"/>
              <a:t>Nic Raboy</a:t>
            </a:r>
          </a:p>
          <a:p>
            <a:pPr>
              <a:lnSpc>
                <a:spcPct val="110000"/>
              </a:lnSpc>
            </a:pPr>
            <a:r>
              <a:rPr lang="en-US" dirty="0" smtClean="0"/>
              <a:t>Developer Advocate at Couchbase</a:t>
            </a:r>
          </a:p>
          <a:p>
            <a:pPr>
              <a:lnSpc>
                <a:spcPct val="110000"/>
              </a:lnSpc>
            </a:pPr>
            <a:r>
              <a:rPr lang="en-US" dirty="0" smtClean="0"/>
              <a:t>@</a:t>
            </a:r>
            <a:r>
              <a:rPr lang="en-US" dirty="0" err="1" smtClean="0"/>
              <a:t>nraboy</a:t>
            </a:r>
            <a:r>
              <a:rPr lang="en-US" dirty="0" smtClean="0"/>
              <a:t> (Twitter)</a:t>
            </a:r>
          </a:p>
        </p:txBody>
      </p:sp>
    </p:spTree>
    <p:extLst>
      <p:ext uri="{BB962C8B-B14F-4D97-AF65-F5344CB8AC3E}">
        <p14:creationId xmlns:p14="http://schemas.microsoft.com/office/powerpoint/2010/main" val="1344376583"/>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194740" y="1194740"/>
            <a:ext cx="6745112" cy="2893100"/>
          </a:xfrm>
          <a:prstGeom prst="rect">
            <a:avLst/>
          </a:prstGeom>
        </p:spPr>
        <p:txBody>
          <a:bodyPr wrap="square">
            <a:spAutoFit/>
          </a:bodyPr>
          <a:lstStyle/>
          <a:p>
            <a:r>
              <a:rPr lang="en-US" sz="1400" dirty="0">
                <a:solidFill>
                  <a:prstClr val="white"/>
                </a:solidFill>
                <a:latin typeface="Consolas"/>
                <a:cs typeface="Consolas"/>
              </a:rPr>
              <a:t>{</a:t>
            </a:r>
          </a:p>
          <a:p>
            <a:r>
              <a:rPr lang="en-US" sz="1400" dirty="0">
                <a:solidFill>
                  <a:prstClr val="white"/>
                </a:solidFill>
                <a:latin typeface="Consolas"/>
                <a:cs typeface="Consolas"/>
              </a:rPr>
              <a:t>  "session": {</a:t>
            </a:r>
          </a:p>
          <a:p>
            <a:r>
              <a:rPr lang="en-US" sz="1400" dirty="0">
                <a:solidFill>
                  <a:prstClr val="white"/>
                </a:solidFill>
                <a:latin typeface="Consolas"/>
                <a:cs typeface="Consolas"/>
              </a:rPr>
              <a:t> </a:t>
            </a:r>
            <a:r>
              <a:rPr lang="en-US" sz="1400" dirty="0" smtClean="0">
                <a:solidFill>
                  <a:prstClr val="white"/>
                </a:solidFill>
                <a:latin typeface="Consolas"/>
                <a:cs typeface="Consolas"/>
              </a:rPr>
              <a:t>   "</a:t>
            </a:r>
            <a:r>
              <a:rPr lang="en-US" sz="1400" dirty="0">
                <a:solidFill>
                  <a:prstClr val="white"/>
                </a:solidFill>
                <a:latin typeface="Consolas"/>
                <a:cs typeface="Consolas"/>
              </a:rPr>
              <a:t>Id": "session-1011",</a:t>
            </a:r>
          </a:p>
          <a:p>
            <a:r>
              <a:rPr lang="en-US" sz="1400" dirty="0">
                <a:solidFill>
                  <a:prstClr val="white"/>
                </a:solidFill>
                <a:latin typeface="Consolas"/>
                <a:cs typeface="Consolas"/>
              </a:rPr>
              <a:t>    "Location": "TBA",</a:t>
            </a:r>
          </a:p>
          <a:p>
            <a:r>
              <a:rPr lang="en-US" sz="1400" dirty="0">
                <a:solidFill>
                  <a:prstClr val="white"/>
                </a:solidFill>
                <a:latin typeface="Consolas"/>
                <a:cs typeface="Consolas"/>
              </a:rPr>
              <a:t>    "</a:t>
            </a:r>
            <a:r>
              <a:rPr lang="en-US" sz="1400" dirty="0" err="1">
                <a:solidFill>
                  <a:prstClr val="white"/>
                </a:solidFill>
                <a:latin typeface="Consolas"/>
                <a:cs typeface="Consolas"/>
              </a:rPr>
              <a:t>SpeakerIds</a:t>
            </a:r>
            <a:r>
              <a:rPr lang="en-US" sz="1400" dirty="0">
                <a:solidFill>
                  <a:prstClr val="white"/>
                </a:solidFill>
                <a:latin typeface="Consolas"/>
                <a:cs typeface="Consolas"/>
              </a:rPr>
              <a:t>": [</a:t>
            </a:r>
          </a:p>
          <a:p>
            <a:r>
              <a:rPr lang="en-US" sz="1400" dirty="0">
                <a:solidFill>
                  <a:prstClr val="white"/>
                </a:solidFill>
                <a:latin typeface="Consolas"/>
                <a:cs typeface="Consolas"/>
              </a:rPr>
              <a:t>      "speaker</a:t>
            </a:r>
            <a:r>
              <a:rPr lang="en-US" sz="1400" dirty="0" smtClean="0">
                <a:solidFill>
                  <a:prstClr val="white"/>
                </a:solidFill>
                <a:latin typeface="Consolas"/>
                <a:cs typeface="Consolas"/>
              </a:rPr>
              <a:t>-</a:t>
            </a:r>
            <a:r>
              <a:rPr lang="en-US" sz="1400" dirty="0" err="1" smtClean="0">
                <a:solidFill>
                  <a:prstClr val="white"/>
                </a:solidFill>
                <a:latin typeface="Consolas"/>
                <a:cs typeface="Consolas"/>
              </a:rPr>
              <a:t>nic</a:t>
            </a:r>
            <a:r>
              <a:rPr lang="en-US" sz="1400" dirty="0" smtClean="0">
                <a:solidFill>
                  <a:prstClr val="white"/>
                </a:solidFill>
                <a:latin typeface="Consolas"/>
                <a:cs typeface="Consolas"/>
              </a:rPr>
              <a:t>-</a:t>
            </a:r>
            <a:r>
              <a:rPr lang="en-US" sz="1400" dirty="0" err="1" smtClean="0">
                <a:solidFill>
                  <a:prstClr val="white"/>
                </a:solidFill>
                <a:latin typeface="Consolas"/>
                <a:cs typeface="Consolas"/>
              </a:rPr>
              <a:t>raboy</a:t>
            </a:r>
            <a:r>
              <a:rPr lang="en-US" sz="1400" dirty="0" smtClean="0">
                <a:solidFill>
                  <a:prstClr val="white"/>
                </a:solidFill>
                <a:latin typeface="Consolas"/>
                <a:cs typeface="Consolas"/>
              </a:rPr>
              <a:t>"</a:t>
            </a:r>
            <a:endParaRPr lang="en-US" sz="1400" dirty="0">
              <a:solidFill>
                <a:prstClr val="white"/>
              </a:solidFill>
              <a:latin typeface="Consolas"/>
              <a:cs typeface="Consolas"/>
            </a:endParaRPr>
          </a:p>
          <a:p>
            <a:r>
              <a:rPr lang="en-US" sz="1400" dirty="0">
                <a:solidFill>
                  <a:prstClr val="white"/>
                </a:solidFill>
                <a:latin typeface="Consolas"/>
                <a:cs typeface="Consolas"/>
              </a:rPr>
              <a:t>    ],</a:t>
            </a:r>
          </a:p>
          <a:p>
            <a:r>
              <a:rPr lang="en-US" sz="1400" dirty="0">
                <a:solidFill>
                  <a:prstClr val="white"/>
                </a:solidFill>
                <a:latin typeface="Consolas"/>
                <a:cs typeface="Consolas"/>
              </a:rPr>
              <a:t>    "Time": "2014-10-06T15:20:00",</a:t>
            </a:r>
          </a:p>
          <a:p>
            <a:r>
              <a:rPr lang="en-US" sz="1400" dirty="0">
                <a:solidFill>
                  <a:prstClr val="white"/>
                </a:solidFill>
                <a:latin typeface="Consolas"/>
                <a:cs typeface="Consolas"/>
              </a:rPr>
              <a:t>    "Title": "Building the Mobile </a:t>
            </a:r>
            <a:r>
              <a:rPr lang="en-US" sz="1400" dirty="0" smtClean="0">
                <a:solidFill>
                  <a:prstClr val="white"/>
                </a:solidFill>
                <a:latin typeface="Consolas"/>
                <a:cs typeface="Consolas"/>
              </a:rPr>
              <a:t>Apps with </a:t>
            </a:r>
            <a:r>
              <a:rPr lang="en-US" sz="1400" dirty="0">
                <a:solidFill>
                  <a:prstClr val="white"/>
                </a:solidFill>
                <a:latin typeface="Consolas"/>
                <a:cs typeface="Consolas"/>
              </a:rPr>
              <a:t>Couchbase </a:t>
            </a:r>
            <a:r>
              <a:rPr lang="en-US" sz="1400" dirty="0" smtClean="0">
                <a:solidFill>
                  <a:prstClr val="white"/>
                </a:solidFill>
                <a:latin typeface="Consolas"/>
                <a:cs typeface="Consolas"/>
              </a:rPr>
              <a:t>Mobile"</a:t>
            </a:r>
            <a:r>
              <a:rPr lang="en-US" sz="1400" dirty="0">
                <a:solidFill>
                  <a:prstClr val="white"/>
                </a:solidFill>
                <a:latin typeface="Consolas"/>
                <a:cs typeface="Consolas"/>
              </a:rPr>
              <a:t>,</a:t>
            </a:r>
          </a:p>
          <a:p>
            <a:r>
              <a:rPr lang="en-US" sz="1400" dirty="0">
                <a:solidFill>
                  <a:prstClr val="white"/>
                </a:solidFill>
                <a:latin typeface="Consolas"/>
                <a:cs typeface="Consolas"/>
              </a:rPr>
              <a:t>    "Track": "Mobile"</a:t>
            </a:r>
          </a:p>
          <a:p>
            <a:r>
              <a:rPr lang="en-US" sz="1400" dirty="0">
                <a:solidFill>
                  <a:prstClr val="white"/>
                </a:solidFill>
                <a:latin typeface="Consolas"/>
                <a:cs typeface="Consolas"/>
              </a:rPr>
              <a:t>  },</a:t>
            </a:r>
          </a:p>
          <a:p>
            <a:r>
              <a:rPr lang="en-US" sz="1400" dirty="0">
                <a:solidFill>
                  <a:prstClr val="white"/>
                </a:solidFill>
                <a:latin typeface="Consolas"/>
                <a:cs typeface="Consolas"/>
              </a:rPr>
              <a:t>  "type": "session"</a:t>
            </a:r>
          </a:p>
          <a:p>
            <a:r>
              <a:rPr lang="en-US" sz="1400" dirty="0">
                <a:solidFill>
                  <a:prstClr val="white"/>
                </a:solidFill>
                <a:latin typeface="Consolas"/>
                <a:cs typeface="Consolas"/>
              </a:rPr>
              <a:t>}</a:t>
            </a:r>
          </a:p>
        </p:txBody>
      </p:sp>
    </p:spTree>
    <p:extLst>
      <p:ext uri="{BB962C8B-B14F-4D97-AF65-F5344CB8AC3E}">
        <p14:creationId xmlns:p14="http://schemas.microsoft.com/office/powerpoint/2010/main" val="3403071275"/>
      </p:ext>
    </p:extLst>
  </p:cSld>
  <p:clrMapOvr>
    <a:masterClrMapping/>
  </p:clrMapOvr>
  <mc:AlternateContent xmlns:mc="http://schemas.openxmlformats.org/markup-compatibility/2006" xmlns:p14="http://schemas.microsoft.com/office/powerpoint/2010/main">
    <mc:Choice Requires="p14">
      <p:transition>
        <p14:prism isContent="1"/>
      </p:transition>
    </mc:Choice>
    <mc:Fallback xmlns="">
      <p:transition xmlns:p14="http://schemas.microsoft.com/office/powerpoint/2010/main">
        <p:fade/>
      </p:transition>
    </mc:Fallback>
  </mc:AlternateContent>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Couchbase Lite</a:t>
            </a:r>
            <a:endParaRPr lang="en-US" dirty="0"/>
          </a:p>
        </p:txBody>
      </p:sp>
      <p:grpSp>
        <p:nvGrpSpPr>
          <p:cNvPr id="25" name="Group 24"/>
          <p:cNvGrpSpPr/>
          <p:nvPr/>
        </p:nvGrpSpPr>
        <p:grpSpPr>
          <a:xfrm>
            <a:off x="878738" y="1046407"/>
            <a:ext cx="1559661" cy="3382168"/>
            <a:chOff x="1137849" y="1732938"/>
            <a:chExt cx="938878" cy="2035983"/>
          </a:xfrm>
        </p:grpSpPr>
        <p:grpSp>
          <p:nvGrpSpPr>
            <p:cNvPr id="26" name="Group 25"/>
            <p:cNvGrpSpPr/>
            <p:nvPr/>
          </p:nvGrpSpPr>
          <p:grpSpPr>
            <a:xfrm>
              <a:off x="1137849" y="1732938"/>
              <a:ext cx="938878" cy="2035983"/>
              <a:chOff x="1137849" y="1732938"/>
              <a:chExt cx="938878" cy="2035983"/>
            </a:xfrm>
          </p:grpSpPr>
          <p:sp>
            <p:nvSpPr>
              <p:cNvPr id="28" name="Rounded Rectangle 27"/>
              <p:cNvSpPr/>
              <p:nvPr/>
            </p:nvSpPr>
            <p:spPr>
              <a:xfrm>
                <a:off x="1137849" y="1732938"/>
                <a:ext cx="938878" cy="2035983"/>
              </a:xfrm>
              <a:prstGeom prst="roundRect">
                <a:avLst>
                  <a:gd name="adj" fmla="val 14915"/>
                </a:avLst>
              </a:prstGeom>
              <a:solidFill>
                <a:schemeClr val="bg1">
                  <a:lumMod val="95000"/>
                </a:schemeClr>
              </a:solidFill>
              <a:ln w="28575">
                <a:solidFill>
                  <a:schemeClr val="bg1">
                    <a:lumMod val="75000"/>
                  </a:schemeClr>
                </a:solidFill>
              </a:ln>
              <a:effec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lnSpc>
                    <a:spcPct val="80000"/>
                  </a:lnSpc>
                </a:pPr>
                <a:endParaRPr lang="en-US" sz="1400" b="1" kern="1200" dirty="0">
                  <a:solidFill>
                    <a:prstClr val="white"/>
                  </a:solidFill>
                  <a:latin typeface="Calibri"/>
                </a:endParaRPr>
              </a:p>
            </p:txBody>
          </p:sp>
          <p:sp>
            <p:nvSpPr>
              <p:cNvPr id="29" name="Rectangle 28"/>
              <p:cNvSpPr/>
              <p:nvPr/>
            </p:nvSpPr>
            <p:spPr>
              <a:xfrm>
                <a:off x="1186841" y="1984902"/>
                <a:ext cx="838047" cy="1516200"/>
              </a:xfrm>
              <a:prstGeom prst="rect">
                <a:avLst/>
              </a:prstGeom>
              <a:solidFill>
                <a:schemeClr val="bg1">
                  <a:lumMod val="75000"/>
                </a:schemeClr>
              </a:solidFill>
              <a:ln w="28575">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lnSpc>
                    <a:spcPct val="80000"/>
                  </a:lnSpc>
                </a:pPr>
                <a:endParaRPr lang="en-US" sz="1400" b="1" kern="1200" dirty="0">
                  <a:solidFill>
                    <a:prstClr val="white"/>
                  </a:solidFill>
                  <a:latin typeface="Calibri"/>
                  <a:ea typeface="+mn-ea"/>
                  <a:cs typeface="+mn-cs"/>
                </a:endParaRPr>
              </a:p>
            </p:txBody>
          </p:sp>
          <p:sp>
            <p:nvSpPr>
              <p:cNvPr id="30" name="Oval 29"/>
              <p:cNvSpPr>
                <a:spLocks noChangeAspect="1"/>
              </p:cNvSpPr>
              <p:nvPr/>
            </p:nvSpPr>
            <p:spPr>
              <a:xfrm>
                <a:off x="1579105" y="1788899"/>
                <a:ext cx="45719" cy="45719"/>
              </a:xfrm>
              <a:prstGeom prst="ellipse">
                <a:avLst/>
              </a:prstGeom>
              <a:solidFill>
                <a:schemeClr val="bg1">
                  <a:lumMod val="75000"/>
                </a:schemeClr>
              </a:solidFill>
              <a:ln w="6350">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lnSpc>
                    <a:spcPct val="80000"/>
                  </a:lnSpc>
                </a:pPr>
                <a:endParaRPr lang="en-US" sz="1400" b="1" kern="1200" dirty="0">
                  <a:solidFill>
                    <a:prstClr val="white"/>
                  </a:solidFill>
                  <a:latin typeface="Calibri"/>
                  <a:ea typeface="+mn-ea"/>
                  <a:cs typeface="+mn-cs"/>
                </a:endParaRPr>
              </a:p>
            </p:txBody>
          </p:sp>
          <p:sp>
            <p:nvSpPr>
              <p:cNvPr id="31" name="Oval 30"/>
              <p:cNvSpPr/>
              <p:nvPr/>
            </p:nvSpPr>
            <p:spPr>
              <a:xfrm>
                <a:off x="1516218" y="3547850"/>
                <a:ext cx="177800" cy="177800"/>
              </a:xfrm>
              <a:prstGeom prst="ellipse">
                <a:avLst/>
              </a:prstGeom>
              <a:solidFill>
                <a:schemeClr val="bg1">
                  <a:lumMod val="75000"/>
                </a:schemeClr>
              </a:solidFill>
              <a:ln w="28575">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lnSpc>
                    <a:spcPct val="80000"/>
                  </a:lnSpc>
                </a:pPr>
                <a:endParaRPr lang="en-US" sz="1400" b="1" kern="1200" dirty="0">
                  <a:solidFill>
                    <a:prstClr val="white"/>
                  </a:solidFill>
                  <a:latin typeface="Calibri"/>
                  <a:ea typeface="+mn-ea"/>
                  <a:cs typeface="+mn-cs"/>
                </a:endParaRPr>
              </a:p>
            </p:txBody>
          </p:sp>
          <p:sp>
            <p:nvSpPr>
              <p:cNvPr id="32" name="Rounded Rectangle 31"/>
              <p:cNvSpPr/>
              <p:nvPr/>
            </p:nvSpPr>
            <p:spPr>
              <a:xfrm>
                <a:off x="1570193" y="3601825"/>
                <a:ext cx="69850" cy="73025"/>
              </a:xfrm>
              <a:prstGeom prst="roundRect">
                <a:avLst/>
              </a:prstGeom>
              <a:noFill/>
              <a:ln w="6350">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lnSpc>
                    <a:spcPct val="80000"/>
                  </a:lnSpc>
                </a:pPr>
                <a:endParaRPr lang="en-US" sz="1400" b="1" kern="1200" dirty="0">
                  <a:solidFill>
                    <a:prstClr val="white"/>
                  </a:solidFill>
                  <a:latin typeface="Calibri"/>
                  <a:ea typeface="+mn-ea"/>
                  <a:cs typeface="+mn-cs"/>
                </a:endParaRPr>
              </a:p>
            </p:txBody>
          </p:sp>
          <p:sp>
            <p:nvSpPr>
              <p:cNvPr id="33" name="Rounded Rectangle 32"/>
              <p:cNvSpPr>
                <a:spLocks noChangeAspect="1"/>
              </p:cNvSpPr>
              <p:nvPr/>
            </p:nvSpPr>
            <p:spPr>
              <a:xfrm>
                <a:off x="1512857" y="1875506"/>
                <a:ext cx="182880" cy="36576"/>
              </a:xfrm>
              <a:prstGeom prst="roundRect">
                <a:avLst>
                  <a:gd name="adj" fmla="val 50000"/>
                </a:avLst>
              </a:prstGeom>
              <a:solidFill>
                <a:schemeClr val="bg1">
                  <a:lumMod val="75000"/>
                </a:schemeClr>
              </a:solidFill>
              <a:ln w="6350">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lnSpc>
                    <a:spcPct val="80000"/>
                  </a:lnSpc>
                </a:pPr>
                <a:endParaRPr lang="en-US" sz="1400" b="1" kern="1200" dirty="0">
                  <a:solidFill>
                    <a:prstClr val="white"/>
                  </a:solidFill>
                  <a:latin typeface="Calibri"/>
                  <a:ea typeface="+mn-ea"/>
                  <a:cs typeface="+mn-cs"/>
                </a:endParaRPr>
              </a:p>
            </p:txBody>
          </p:sp>
        </p:grpSp>
        <p:sp>
          <p:nvSpPr>
            <p:cNvPr id="27" name="Can 26"/>
            <p:cNvSpPr/>
            <p:nvPr/>
          </p:nvSpPr>
          <p:spPr>
            <a:xfrm>
              <a:off x="1442306" y="2522159"/>
              <a:ext cx="317212" cy="422189"/>
            </a:xfrm>
            <a:prstGeom prst="can">
              <a:avLst/>
            </a:prstGeom>
            <a:solidFill>
              <a:srgbClr val="E5001A"/>
            </a:solidFill>
            <a:ln/>
          </p:spPr>
          <p:style>
            <a:lnRef idx="3">
              <a:schemeClr val="lt1"/>
            </a:lnRef>
            <a:fillRef idx="1">
              <a:schemeClr val="accent2"/>
            </a:fillRef>
            <a:effectRef idx="1">
              <a:schemeClr val="accent2"/>
            </a:effectRef>
            <a:fontRef idx="minor">
              <a:schemeClr val="lt1"/>
            </a:fontRef>
          </p:style>
          <p:txBody>
            <a:bodyPr anchor="ctr"/>
            <a:lstStyle/>
            <a:p>
              <a:pPr algn="l" rtl="0">
                <a:lnSpc>
                  <a:spcPct val="80000"/>
                </a:lnSpc>
                <a:defRPr/>
              </a:pPr>
              <a:endParaRPr lang="en-US" sz="1400" b="1" kern="1200" dirty="0">
                <a:solidFill>
                  <a:prstClr val="white"/>
                </a:solidFill>
                <a:latin typeface="Calibri"/>
              </a:endParaRPr>
            </a:p>
          </p:txBody>
        </p:sp>
      </p:grpSp>
      <p:sp>
        <p:nvSpPr>
          <p:cNvPr id="4" name="TextBox 3"/>
          <p:cNvSpPr txBox="1"/>
          <p:nvPr/>
        </p:nvSpPr>
        <p:spPr>
          <a:xfrm>
            <a:off x="3048000" y="1526307"/>
            <a:ext cx="5334000" cy="1315745"/>
          </a:xfrm>
          <a:prstGeom prst="rect">
            <a:avLst/>
          </a:prstGeom>
          <a:noFill/>
        </p:spPr>
        <p:txBody>
          <a:bodyPr wrap="square" rtlCol="0">
            <a:spAutoFit/>
          </a:bodyPr>
          <a:lstStyle/>
          <a:p>
            <a:pPr marL="285750" indent="-285750">
              <a:lnSpc>
                <a:spcPct val="150000"/>
              </a:lnSpc>
              <a:buFont typeface="Arial"/>
              <a:buChar char="•"/>
            </a:pPr>
            <a:r>
              <a:rPr lang="en-US" dirty="0" smtClean="0"/>
              <a:t>Build indexes in your native language</a:t>
            </a:r>
          </a:p>
          <a:p>
            <a:pPr marL="285750" indent="-285750">
              <a:lnSpc>
                <a:spcPct val="150000"/>
              </a:lnSpc>
              <a:buFont typeface="Arial"/>
              <a:buChar char="•"/>
            </a:pPr>
            <a:r>
              <a:rPr lang="en-US" dirty="0" smtClean="0"/>
              <a:t>Set break points to debug</a:t>
            </a:r>
          </a:p>
          <a:p>
            <a:pPr marL="285750" indent="-285750">
              <a:lnSpc>
                <a:spcPct val="150000"/>
              </a:lnSpc>
              <a:buFont typeface="Arial"/>
              <a:buChar char="•"/>
            </a:pPr>
            <a:endParaRPr lang="en-US" dirty="0"/>
          </a:p>
        </p:txBody>
      </p:sp>
      <p:sp>
        <p:nvSpPr>
          <p:cNvPr id="2" name="TextBox 1"/>
          <p:cNvSpPr txBox="1"/>
          <p:nvPr/>
        </p:nvSpPr>
        <p:spPr>
          <a:xfrm>
            <a:off x="3048000" y="1130140"/>
            <a:ext cx="4572000" cy="369332"/>
          </a:xfrm>
          <a:prstGeom prst="rect">
            <a:avLst/>
          </a:prstGeom>
          <a:noFill/>
        </p:spPr>
        <p:txBody>
          <a:bodyPr wrap="square" rtlCol="0">
            <a:spAutoFit/>
          </a:bodyPr>
          <a:lstStyle/>
          <a:p>
            <a:r>
              <a:rPr lang="en-US" b="1" dirty="0" err="1" smtClean="0"/>
              <a:t>MapReduce</a:t>
            </a:r>
            <a:r>
              <a:rPr lang="en-US" b="1" dirty="0" smtClean="0"/>
              <a:t> Views</a:t>
            </a:r>
            <a:endParaRPr lang="en-US" b="1" dirty="0"/>
          </a:p>
        </p:txBody>
      </p:sp>
    </p:spTree>
    <p:extLst>
      <p:ext uri="{BB962C8B-B14F-4D97-AF65-F5344CB8AC3E}">
        <p14:creationId xmlns:p14="http://schemas.microsoft.com/office/powerpoint/2010/main" val="2396277843"/>
      </p:ext>
    </p:extLst>
  </p:cSld>
  <p:clrMapOvr>
    <a:masterClrMapping/>
  </p:clrMapOvr>
  <mc:AlternateContent xmlns:mc="http://schemas.openxmlformats.org/markup-compatibility/2006" xmlns:p14="http://schemas.microsoft.com/office/powerpoint/2010/main">
    <mc:Choice Requires="p14">
      <p:transition spd="slow">
        <p14:window dir="vert"/>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Map / Reduce Views</a:t>
            </a:r>
            <a:endParaRPr lang="en-US" dirty="0"/>
          </a:p>
        </p:txBody>
      </p:sp>
      <p:sp>
        <p:nvSpPr>
          <p:cNvPr id="3" name="Content Placeholder 2"/>
          <p:cNvSpPr>
            <a:spLocks noGrp="1"/>
          </p:cNvSpPr>
          <p:nvPr>
            <p:ph idx="1"/>
          </p:nvPr>
        </p:nvSpPr>
        <p:spPr/>
        <p:txBody>
          <a:bodyPr/>
          <a:lstStyle/>
          <a:p>
            <a:pPr>
              <a:lnSpc>
                <a:spcPct val="150000"/>
              </a:lnSpc>
            </a:pPr>
            <a:r>
              <a:rPr lang="en-US" dirty="0" smtClean="0"/>
              <a:t>Concept from functional programming, via Google</a:t>
            </a:r>
          </a:p>
          <a:p>
            <a:pPr>
              <a:lnSpc>
                <a:spcPct val="150000"/>
              </a:lnSpc>
            </a:pPr>
            <a:r>
              <a:rPr lang="en-US" dirty="0" smtClean="0"/>
              <a:t>App-defined </a:t>
            </a:r>
            <a:r>
              <a:rPr lang="en-US" b="1" dirty="0" smtClean="0"/>
              <a:t>map function </a:t>
            </a:r>
            <a:r>
              <a:rPr lang="en-US" dirty="0" smtClean="0"/>
              <a:t>operates on documents</a:t>
            </a:r>
          </a:p>
          <a:p>
            <a:pPr>
              <a:lnSpc>
                <a:spcPct val="150000"/>
              </a:lnSpc>
            </a:pPr>
            <a:r>
              <a:rPr lang="en-US" dirty="0" smtClean="0"/>
              <a:t>Function output generates an </a:t>
            </a:r>
            <a:r>
              <a:rPr lang="en-US" b="1" dirty="0" smtClean="0"/>
              <a:t>index</a:t>
            </a:r>
            <a:r>
              <a:rPr lang="en-US" dirty="0" smtClean="0"/>
              <a:t> ordered by key</a:t>
            </a:r>
          </a:p>
          <a:p>
            <a:pPr>
              <a:lnSpc>
                <a:spcPct val="150000"/>
              </a:lnSpc>
            </a:pPr>
            <a:r>
              <a:rPr lang="en-US" dirty="0" smtClean="0"/>
              <a:t>Index rows can be aggregated via a </a:t>
            </a:r>
            <a:r>
              <a:rPr lang="en-US" b="1" dirty="0" smtClean="0"/>
              <a:t>reduce function</a:t>
            </a:r>
          </a:p>
          <a:p>
            <a:pPr>
              <a:lnSpc>
                <a:spcPct val="150000"/>
              </a:lnSpc>
            </a:pPr>
            <a:r>
              <a:rPr lang="en-US" dirty="0" smtClean="0"/>
              <a:t>Index is </a:t>
            </a:r>
            <a:r>
              <a:rPr lang="en-US" b="1" dirty="0" smtClean="0"/>
              <a:t>queried</a:t>
            </a:r>
            <a:r>
              <a:rPr lang="en-US" dirty="0" smtClean="0"/>
              <a:t> by a key or key range</a:t>
            </a:r>
            <a:endParaRPr lang="en-US" dirty="0"/>
          </a:p>
        </p:txBody>
      </p:sp>
    </p:spTree>
    <p:extLst>
      <p:ext uri="{BB962C8B-B14F-4D97-AF65-F5344CB8AC3E}">
        <p14:creationId xmlns:p14="http://schemas.microsoft.com/office/powerpoint/2010/main" val="2379489571"/>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p:cNvSpPr/>
          <p:nvPr/>
        </p:nvSpPr>
        <p:spPr>
          <a:xfrm>
            <a:off x="1429926" y="1006594"/>
            <a:ext cx="6359408" cy="313031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solidFill>
                <a:prstClr val="black"/>
              </a:solidFill>
              <a:latin typeface="Calibri"/>
            </a:endParaRPr>
          </a:p>
        </p:txBody>
      </p:sp>
      <p:pic>
        <p:nvPicPr>
          <p:cNvPr id="5" name="Picture 4"/>
          <p:cNvPicPr>
            <a:picLocks noChangeAspect="1"/>
          </p:cNvPicPr>
          <p:nvPr/>
        </p:nvPicPr>
        <p:blipFill>
          <a:blip r:embed="rId3"/>
          <a:stretch>
            <a:fillRect/>
          </a:stretch>
        </p:blipFill>
        <p:spPr>
          <a:xfrm>
            <a:off x="1749777" y="1360469"/>
            <a:ext cx="5682074" cy="2522746"/>
          </a:xfrm>
          <a:prstGeom prst="rect">
            <a:avLst/>
          </a:prstGeom>
        </p:spPr>
      </p:pic>
    </p:spTree>
    <p:extLst>
      <p:ext uri="{BB962C8B-B14F-4D97-AF65-F5344CB8AC3E}">
        <p14:creationId xmlns:p14="http://schemas.microsoft.com/office/powerpoint/2010/main" val="2853190046"/>
      </p:ext>
    </p:extLst>
  </p:cSld>
  <p:clrMapOvr>
    <a:masterClrMapping/>
  </p:clrMapOvr>
  <mc:AlternateContent xmlns:mc="http://schemas.openxmlformats.org/markup-compatibility/2006" xmlns:p14="http://schemas.microsoft.com/office/powerpoint/2010/main">
    <mc:Choice Requires="p14">
      <p:transition>
        <p14:prism isContent="1"/>
      </p:transition>
    </mc:Choice>
    <mc:Fallback xmlns="">
      <p:transition xmlns:p14="http://schemas.microsoft.com/office/powerpoint/2010/main">
        <p:fade/>
      </p:transition>
    </mc:Fallback>
  </mc:AlternateContent>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Couchbase Lite</a:t>
            </a:r>
            <a:endParaRPr lang="en-US" dirty="0"/>
          </a:p>
        </p:txBody>
      </p:sp>
      <p:grpSp>
        <p:nvGrpSpPr>
          <p:cNvPr id="25" name="Group 24"/>
          <p:cNvGrpSpPr/>
          <p:nvPr/>
        </p:nvGrpSpPr>
        <p:grpSpPr>
          <a:xfrm>
            <a:off x="878738" y="1046407"/>
            <a:ext cx="1559661" cy="3382168"/>
            <a:chOff x="1137849" y="1732938"/>
            <a:chExt cx="938878" cy="2035983"/>
          </a:xfrm>
        </p:grpSpPr>
        <p:grpSp>
          <p:nvGrpSpPr>
            <p:cNvPr id="26" name="Group 25"/>
            <p:cNvGrpSpPr/>
            <p:nvPr/>
          </p:nvGrpSpPr>
          <p:grpSpPr>
            <a:xfrm>
              <a:off x="1137849" y="1732938"/>
              <a:ext cx="938878" cy="2035983"/>
              <a:chOff x="1137849" y="1732938"/>
              <a:chExt cx="938878" cy="2035983"/>
            </a:xfrm>
          </p:grpSpPr>
          <p:sp>
            <p:nvSpPr>
              <p:cNvPr id="28" name="Rounded Rectangle 27"/>
              <p:cNvSpPr/>
              <p:nvPr/>
            </p:nvSpPr>
            <p:spPr>
              <a:xfrm>
                <a:off x="1137849" y="1732938"/>
                <a:ext cx="938878" cy="2035983"/>
              </a:xfrm>
              <a:prstGeom prst="roundRect">
                <a:avLst>
                  <a:gd name="adj" fmla="val 14915"/>
                </a:avLst>
              </a:prstGeom>
              <a:solidFill>
                <a:schemeClr val="bg1">
                  <a:lumMod val="95000"/>
                </a:schemeClr>
              </a:solidFill>
              <a:ln w="28575">
                <a:solidFill>
                  <a:schemeClr val="bg1">
                    <a:lumMod val="75000"/>
                  </a:schemeClr>
                </a:solidFill>
              </a:ln>
              <a:effec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lnSpc>
                    <a:spcPct val="80000"/>
                  </a:lnSpc>
                </a:pPr>
                <a:endParaRPr lang="en-US" sz="1400" b="1" kern="1200" dirty="0">
                  <a:solidFill>
                    <a:prstClr val="white"/>
                  </a:solidFill>
                  <a:latin typeface="Calibri"/>
                </a:endParaRPr>
              </a:p>
            </p:txBody>
          </p:sp>
          <p:sp>
            <p:nvSpPr>
              <p:cNvPr id="29" name="Rectangle 28"/>
              <p:cNvSpPr/>
              <p:nvPr/>
            </p:nvSpPr>
            <p:spPr>
              <a:xfrm>
                <a:off x="1186841" y="1984902"/>
                <a:ext cx="838047" cy="1516200"/>
              </a:xfrm>
              <a:prstGeom prst="rect">
                <a:avLst/>
              </a:prstGeom>
              <a:solidFill>
                <a:schemeClr val="bg1">
                  <a:lumMod val="75000"/>
                </a:schemeClr>
              </a:solidFill>
              <a:ln w="28575">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lnSpc>
                    <a:spcPct val="80000"/>
                  </a:lnSpc>
                </a:pPr>
                <a:endParaRPr lang="en-US" sz="1400" b="1" kern="1200" dirty="0">
                  <a:solidFill>
                    <a:prstClr val="white"/>
                  </a:solidFill>
                  <a:latin typeface="Calibri"/>
                  <a:ea typeface="+mn-ea"/>
                  <a:cs typeface="+mn-cs"/>
                </a:endParaRPr>
              </a:p>
            </p:txBody>
          </p:sp>
          <p:sp>
            <p:nvSpPr>
              <p:cNvPr id="30" name="Oval 29"/>
              <p:cNvSpPr>
                <a:spLocks noChangeAspect="1"/>
              </p:cNvSpPr>
              <p:nvPr/>
            </p:nvSpPr>
            <p:spPr>
              <a:xfrm>
                <a:off x="1579105" y="1788899"/>
                <a:ext cx="45719" cy="45719"/>
              </a:xfrm>
              <a:prstGeom prst="ellipse">
                <a:avLst/>
              </a:prstGeom>
              <a:solidFill>
                <a:schemeClr val="bg1">
                  <a:lumMod val="75000"/>
                </a:schemeClr>
              </a:solidFill>
              <a:ln w="6350">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lnSpc>
                    <a:spcPct val="80000"/>
                  </a:lnSpc>
                </a:pPr>
                <a:endParaRPr lang="en-US" sz="1400" b="1" kern="1200" dirty="0">
                  <a:solidFill>
                    <a:prstClr val="white"/>
                  </a:solidFill>
                  <a:latin typeface="Calibri"/>
                  <a:ea typeface="+mn-ea"/>
                  <a:cs typeface="+mn-cs"/>
                </a:endParaRPr>
              </a:p>
            </p:txBody>
          </p:sp>
          <p:sp>
            <p:nvSpPr>
              <p:cNvPr id="31" name="Oval 30"/>
              <p:cNvSpPr/>
              <p:nvPr/>
            </p:nvSpPr>
            <p:spPr>
              <a:xfrm>
                <a:off x="1516218" y="3547850"/>
                <a:ext cx="177800" cy="177800"/>
              </a:xfrm>
              <a:prstGeom prst="ellipse">
                <a:avLst/>
              </a:prstGeom>
              <a:solidFill>
                <a:schemeClr val="bg1">
                  <a:lumMod val="75000"/>
                </a:schemeClr>
              </a:solidFill>
              <a:ln w="28575">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lnSpc>
                    <a:spcPct val="80000"/>
                  </a:lnSpc>
                </a:pPr>
                <a:endParaRPr lang="en-US" sz="1400" b="1" kern="1200" dirty="0">
                  <a:solidFill>
                    <a:prstClr val="white"/>
                  </a:solidFill>
                  <a:latin typeface="Calibri"/>
                  <a:ea typeface="+mn-ea"/>
                  <a:cs typeface="+mn-cs"/>
                </a:endParaRPr>
              </a:p>
            </p:txBody>
          </p:sp>
          <p:sp>
            <p:nvSpPr>
              <p:cNvPr id="32" name="Rounded Rectangle 31"/>
              <p:cNvSpPr/>
              <p:nvPr/>
            </p:nvSpPr>
            <p:spPr>
              <a:xfrm>
                <a:off x="1570193" y="3601825"/>
                <a:ext cx="69850" cy="73025"/>
              </a:xfrm>
              <a:prstGeom prst="roundRect">
                <a:avLst/>
              </a:prstGeom>
              <a:noFill/>
              <a:ln w="6350">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lnSpc>
                    <a:spcPct val="80000"/>
                  </a:lnSpc>
                </a:pPr>
                <a:endParaRPr lang="en-US" sz="1400" b="1" kern="1200" dirty="0">
                  <a:solidFill>
                    <a:prstClr val="white"/>
                  </a:solidFill>
                  <a:latin typeface="Calibri"/>
                  <a:ea typeface="+mn-ea"/>
                  <a:cs typeface="+mn-cs"/>
                </a:endParaRPr>
              </a:p>
            </p:txBody>
          </p:sp>
          <p:sp>
            <p:nvSpPr>
              <p:cNvPr id="33" name="Rounded Rectangle 32"/>
              <p:cNvSpPr>
                <a:spLocks noChangeAspect="1"/>
              </p:cNvSpPr>
              <p:nvPr/>
            </p:nvSpPr>
            <p:spPr>
              <a:xfrm>
                <a:off x="1512857" y="1875506"/>
                <a:ext cx="182880" cy="36576"/>
              </a:xfrm>
              <a:prstGeom prst="roundRect">
                <a:avLst>
                  <a:gd name="adj" fmla="val 50000"/>
                </a:avLst>
              </a:prstGeom>
              <a:solidFill>
                <a:schemeClr val="bg1">
                  <a:lumMod val="75000"/>
                </a:schemeClr>
              </a:solidFill>
              <a:ln w="6350">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lnSpc>
                    <a:spcPct val="80000"/>
                  </a:lnSpc>
                </a:pPr>
                <a:endParaRPr lang="en-US" sz="1400" b="1" kern="1200" dirty="0">
                  <a:solidFill>
                    <a:prstClr val="white"/>
                  </a:solidFill>
                  <a:latin typeface="Calibri"/>
                  <a:ea typeface="+mn-ea"/>
                  <a:cs typeface="+mn-cs"/>
                </a:endParaRPr>
              </a:p>
            </p:txBody>
          </p:sp>
        </p:grpSp>
        <p:sp>
          <p:nvSpPr>
            <p:cNvPr id="27" name="Can 26"/>
            <p:cNvSpPr/>
            <p:nvPr/>
          </p:nvSpPr>
          <p:spPr>
            <a:xfrm>
              <a:off x="1442306" y="2522159"/>
              <a:ext cx="317212" cy="422189"/>
            </a:xfrm>
            <a:prstGeom prst="can">
              <a:avLst/>
            </a:prstGeom>
            <a:solidFill>
              <a:srgbClr val="E5001A"/>
            </a:solidFill>
            <a:ln/>
          </p:spPr>
          <p:style>
            <a:lnRef idx="3">
              <a:schemeClr val="lt1"/>
            </a:lnRef>
            <a:fillRef idx="1">
              <a:schemeClr val="accent2"/>
            </a:fillRef>
            <a:effectRef idx="1">
              <a:schemeClr val="accent2"/>
            </a:effectRef>
            <a:fontRef idx="minor">
              <a:schemeClr val="lt1"/>
            </a:fontRef>
          </p:style>
          <p:txBody>
            <a:bodyPr anchor="ctr"/>
            <a:lstStyle/>
            <a:p>
              <a:pPr algn="l" rtl="0">
                <a:lnSpc>
                  <a:spcPct val="80000"/>
                </a:lnSpc>
                <a:defRPr/>
              </a:pPr>
              <a:endParaRPr lang="en-US" sz="1400" b="1" kern="1200" dirty="0">
                <a:solidFill>
                  <a:prstClr val="white"/>
                </a:solidFill>
                <a:latin typeface="Calibri"/>
              </a:endParaRPr>
            </a:p>
          </p:txBody>
        </p:sp>
      </p:grpSp>
      <p:sp>
        <p:nvSpPr>
          <p:cNvPr id="4" name="TextBox 3"/>
          <p:cNvSpPr txBox="1"/>
          <p:nvPr/>
        </p:nvSpPr>
        <p:spPr>
          <a:xfrm>
            <a:off x="3048000" y="1526307"/>
            <a:ext cx="5334000" cy="1731243"/>
          </a:xfrm>
          <a:prstGeom prst="rect">
            <a:avLst/>
          </a:prstGeom>
          <a:noFill/>
        </p:spPr>
        <p:txBody>
          <a:bodyPr wrap="square" rtlCol="0">
            <a:spAutoFit/>
          </a:bodyPr>
          <a:lstStyle/>
          <a:p>
            <a:pPr marL="285750" indent="-285750">
              <a:lnSpc>
                <a:spcPct val="150000"/>
              </a:lnSpc>
              <a:buFont typeface="Arial"/>
              <a:buChar char="•"/>
            </a:pPr>
            <a:r>
              <a:rPr lang="en-US" dirty="0" smtClean="0"/>
              <a:t>Listen / observe for changes</a:t>
            </a:r>
          </a:p>
          <a:p>
            <a:pPr marL="285750" indent="-285750">
              <a:lnSpc>
                <a:spcPct val="150000"/>
              </a:lnSpc>
              <a:buFont typeface="Arial"/>
              <a:buChar char="•"/>
            </a:pPr>
            <a:r>
              <a:rPr lang="en-US" dirty="0" smtClean="0"/>
              <a:t>Databases, queries, documents</a:t>
            </a:r>
          </a:p>
          <a:p>
            <a:pPr marL="285750" indent="-285750">
              <a:lnSpc>
                <a:spcPct val="150000"/>
              </a:lnSpc>
              <a:buFont typeface="Arial"/>
              <a:buChar char="•"/>
            </a:pPr>
            <a:r>
              <a:rPr lang="en-US" dirty="0" smtClean="0"/>
              <a:t>Cuts down on a ton of </a:t>
            </a:r>
            <a:r>
              <a:rPr lang="en-US" dirty="0" err="1" smtClean="0"/>
              <a:t>cruft</a:t>
            </a:r>
            <a:r>
              <a:rPr lang="en-US" dirty="0" smtClean="0"/>
              <a:t> code</a:t>
            </a:r>
          </a:p>
          <a:p>
            <a:pPr marL="285750" indent="-285750">
              <a:lnSpc>
                <a:spcPct val="150000"/>
              </a:lnSpc>
              <a:buFont typeface="Arial"/>
              <a:buChar char="•"/>
            </a:pPr>
            <a:endParaRPr lang="en-US" dirty="0"/>
          </a:p>
        </p:txBody>
      </p:sp>
      <p:sp>
        <p:nvSpPr>
          <p:cNvPr id="2" name="TextBox 1"/>
          <p:cNvSpPr txBox="1"/>
          <p:nvPr/>
        </p:nvSpPr>
        <p:spPr>
          <a:xfrm>
            <a:off x="3048000" y="1130140"/>
            <a:ext cx="4572000" cy="369332"/>
          </a:xfrm>
          <a:prstGeom prst="rect">
            <a:avLst/>
          </a:prstGeom>
          <a:noFill/>
        </p:spPr>
        <p:txBody>
          <a:bodyPr wrap="square" rtlCol="0">
            <a:spAutoFit/>
          </a:bodyPr>
          <a:lstStyle/>
          <a:p>
            <a:r>
              <a:rPr lang="en-US" b="1" dirty="0" smtClean="0"/>
              <a:t>Change Notifications</a:t>
            </a:r>
            <a:endParaRPr lang="en-US" b="1" dirty="0"/>
          </a:p>
        </p:txBody>
      </p:sp>
    </p:spTree>
    <p:extLst>
      <p:ext uri="{BB962C8B-B14F-4D97-AF65-F5344CB8AC3E}">
        <p14:creationId xmlns:p14="http://schemas.microsoft.com/office/powerpoint/2010/main" val="2416150890"/>
      </p:ext>
    </p:extLst>
  </p:cSld>
  <p:clrMapOvr>
    <a:masterClrMapping/>
  </p:clrMapOvr>
  <mc:AlternateContent xmlns:mc="http://schemas.openxmlformats.org/markup-compatibility/2006" xmlns:p14="http://schemas.microsoft.com/office/powerpoint/2010/main">
    <mc:Choice Requires="p14">
      <p:transition spd="slow">
        <p14:window dir="vert"/>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Story Time</a:t>
            </a:r>
            <a:endParaRPr lang="en-US" dirty="0"/>
          </a:p>
        </p:txBody>
      </p:sp>
      <p:sp>
        <p:nvSpPr>
          <p:cNvPr id="4" name="Subtitle 3"/>
          <p:cNvSpPr>
            <a:spLocks noGrp="1"/>
          </p:cNvSpPr>
          <p:nvPr>
            <p:ph type="subTitle" idx="1"/>
          </p:nvPr>
        </p:nvSpPr>
        <p:spPr/>
        <p:txBody>
          <a:bodyPr/>
          <a:lstStyle/>
          <a:p>
            <a:r>
              <a:rPr lang="en-US" dirty="0" err="1" smtClean="0"/>
              <a:t>NoSQL</a:t>
            </a:r>
            <a:r>
              <a:rPr lang="en-US" dirty="0" smtClean="0"/>
              <a:t> </a:t>
            </a:r>
            <a:r>
              <a:rPr lang="en-US" dirty="0" err="1" smtClean="0"/>
              <a:t>vs</a:t>
            </a:r>
            <a:r>
              <a:rPr lang="en-US" dirty="0" smtClean="0"/>
              <a:t> SQLite</a:t>
            </a:r>
            <a:endParaRPr lang="en-US" dirty="0"/>
          </a:p>
        </p:txBody>
      </p:sp>
    </p:spTree>
    <p:extLst>
      <p:ext uri="{BB962C8B-B14F-4D97-AF65-F5344CB8AC3E}">
        <p14:creationId xmlns:p14="http://schemas.microsoft.com/office/powerpoint/2010/main" val="4114823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Available SDKs &amp; Frameworks</a:t>
            </a:r>
            <a:endParaRPr lang="en-US" dirty="0"/>
          </a:p>
        </p:txBody>
      </p:sp>
      <p:pic>
        <p:nvPicPr>
          <p:cNvPr id="3" name="Picture 2" descr="android-logo-p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2823" y="819150"/>
            <a:ext cx="2659063" cy="2127250"/>
          </a:xfrm>
          <a:prstGeom prst="rect">
            <a:avLst/>
          </a:prstGeom>
        </p:spPr>
      </p:pic>
      <p:pic>
        <p:nvPicPr>
          <p:cNvPr id="4" name="Picture 3" descr="xamarin-log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52800" y="819150"/>
            <a:ext cx="5257800" cy="2205235"/>
          </a:xfrm>
          <a:prstGeom prst="rect">
            <a:avLst/>
          </a:prstGeom>
        </p:spPr>
      </p:pic>
      <p:pic>
        <p:nvPicPr>
          <p:cNvPr id="5" name="Picture 4" descr="ios_logo.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3000" y="2724150"/>
            <a:ext cx="1981200" cy="1981200"/>
          </a:xfrm>
          <a:prstGeom prst="rect">
            <a:avLst/>
          </a:prstGeom>
        </p:spPr>
      </p:pic>
      <p:pic>
        <p:nvPicPr>
          <p:cNvPr id="6" name="Picture 5" descr="cordova_logo_normal_dark.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37629" y="2647950"/>
            <a:ext cx="4258571" cy="1902162"/>
          </a:xfrm>
          <a:prstGeom prst="rect">
            <a:avLst/>
          </a:prstGeom>
        </p:spPr>
      </p:pic>
    </p:spTree>
    <p:extLst>
      <p:ext uri="{BB962C8B-B14F-4D97-AF65-F5344CB8AC3E}">
        <p14:creationId xmlns:p14="http://schemas.microsoft.com/office/powerpoint/2010/main" val="473671344"/>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Couchbase Sync Gateway</a:t>
            </a:r>
            <a:endParaRPr lang="en-US" dirty="0"/>
          </a:p>
        </p:txBody>
      </p:sp>
      <p:grpSp>
        <p:nvGrpSpPr>
          <p:cNvPr id="3" name="Group 2"/>
          <p:cNvGrpSpPr/>
          <p:nvPr/>
        </p:nvGrpSpPr>
        <p:grpSpPr>
          <a:xfrm>
            <a:off x="751227" y="978291"/>
            <a:ext cx="1598128" cy="3196256"/>
            <a:chOff x="4075877" y="1298328"/>
            <a:chExt cx="990600" cy="1981200"/>
          </a:xfrm>
        </p:grpSpPr>
        <p:sp>
          <p:nvSpPr>
            <p:cNvPr id="4" name="Rectangle 3"/>
            <p:cNvSpPr/>
            <p:nvPr/>
          </p:nvSpPr>
          <p:spPr>
            <a:xfrm>
              <a:off x="4075877" y="1298328"/>
              <a:ext cx="990600" cy="1981200"/>
            </a:xfrm>
            <a:prstGeom prst="rect">
              <a:avLst/>
            </a:prstGeom>
            <a:solidFill>
              <a:srgbClr val="E5001A"/>
            </a:solidFill>
            <a:ln/>
          </p:spPr>
          <p:style>
            <a:lnRef idx="3">
              <a:schemeClr val="lt1"/>
            </a:lnRef>
            <a:fillRef idx="1">
              <a:schemeClr val="accent2"/>
            </a:fillRef>
            <a:effectRef idx="1">
              <a:schemeClr val="accent2"/>
            </a:effectRef>
            <a:fontRef idx="minor">
              <a:schemeClr val="lt1"/>
            </a:fontRef>
          </p:style>
          <p:txBody>
            <a:bodyPr anchor="ctr"/>
            <a:lstStyle/>
            <a:p>
              <a:pPr>
                <a:lnSpc>
                  <a:spcPct val="80000"/>
                </a:lnSpc>
                <a:defRPr/>
              </a:pPr>
              <a:endParaRPr lang="en-US" sz="1400" b="1" dirty="0">
                <a:solidFill>
                  <a:schemeClr val="bg1"/>
                </a:solidFill>
              </a:endParaRPr>
            </a:p>
          </p:txBody>
        </p:sp>
        <p:grpSp>
          <p:nvGrpSpPr>
            <p:cNvPr id="5" name="Group 4"/>
            <p:cNvGrpSpPr/>
            <p:nvPr/>
          </p:nvGrpSpPr>
          <p:grpSpPr>
            <a:xfrm>
              <a:off x="4194541" y="1950967"/>
              <a:ext cx="755044" cy="614713"/>
              <a:chOff x="4445303" y="1950966"/>
              <a:chExt cx="755044" cy="614713"/>
            </a:xfrm>
          </p:grpSpPr>
          <p:grpSp>
            <p:nvGrpSpPr>
              <p:cNvPr id="6" name="Group 5"/>
              <p:cNvGrpSpPr/>
              <p:nvPr/>
            </p:nvGrpSpPr>
            <p:grpSpPr>
              <a:xfrm>
                <a:off x="4445303" y="1950966"/>
                <a:ext cx="685860" cy="614713"/>
                <a:chOff x="4445303" y="1950966"/>
                <a:chExt cx="685860" cy="614713"/>
              </a:xfrm>
            </p:grpSpPr>
            <p:sp>
              <p:nvSpPr>
                <p:cNvPr id="10" name="Block Arc 9"/>
                <p:cNvSpPr/>
                <p:nvPr/>
              </p:nvSpPr>
              <p:spPr bwMode="auto">
                <a:xfrm rot="10800000">
                  <a:off x="4516450" y="1950966"/>
                  <a:ext cx="614713" cy="614713"/>
                </a:xfrm>
                <a:prstGeom prst="blockArc">
                  <a:avLst>
                    <a:gd name="adj1" fmla="val 13752892"/>
                    <a:gd name="adj2" fmla="val 108020"/>
                    <a:gd name="adj3" fmla="val 13258"/>
                  </a:avLst>
                </a:prstGeom>
                <a:solidFill>
                  <a:schemeClr val="bg1"/>
                </a:solidFill>
                <a:ln w="28575">
                  <a:noFill/>
                </a:ln>
              </p:spPr>
              <p:txBody>
                <a:bodyPr anchor="ctr"/>
                <a:lstStyle/>
                <a:p>
                  <a:pPr>
                    <a:lnSpc>
                      <a:spcPct val="80000"/>
                    </a:lnSpc>
                    <a:defRPr/>
                  </a:pPr>
                  <a:endParaRPr lang="en-US" sz="1400" b="1" dirty="0">
                    <a:solidFill>
                      <a:schemeClr val="bg1"/>
                    </a:solidFill>
                  </a:endParaRPr>
                </a:p>
              </p:txBody>
            </p:sp>
            <p:sp>
              <p:nvSpPr>
                <p:cNvPr id="11" name="Isosceles Triangle 50"/>
                <p:cNvSpPr>
                  <a:spLocks noChangeArrowheads="1"/>
                </p:cNvSpPr>
                <p:nvPr/>
              </p:nvSpPr>
              <p:spPr bwMode="auto">
                <a:xfrm>
                  <a:off x="4445303" y="2126598"/>
                  <a:ext cx="219423" cy="131724"/>
                </a:xfrm>
                <a:prstGeom prst="triangle">
                  <a:avLst>
                    <a:gd name="adj" fmla="val 50000"/>
                  </a:avLst>
                </a:prstGeom>
                <a:solidFill>
                  <a:schemeClr val="bg1"/>
                </a:solidFill>
                <a:ln>
                  <a:noFill/>
                </a:ln>
              </p:spPr>
              <p:txBody>
                <a:bodyPr anchor="ctr"/>
                <a:lstStyle/>
                <a:p>
                  <a:pPr>
                    <a:lnSpc>
                      <a:spcPct val="80000"/>
                    </a:lnSpc>
                  </a:pPr>
                  <a:endParaRPr lang="en-US" sz="1400" b="1">
                    <a:solidFill>
                      <a:schemeClr val="bg1"/>
                    </a:solidFill>
                  </a:endParaRPr>
                </a:p>
              </p:txBody>
            </p:sp>
          </p:grpSp>
          <p:grpSp>
            <p:nvGrpSpPr>
              <p:cNvPr id="7" name="Group 6"/>
              <p:cNvGrpSpPr/>
              <p:nvPr/>
            </p:nvGrpSpPr>
            <p:grpSpPr>
              <a:xfrm rot="10800000">
                <a:off x="4514487" y="1950966"/>
                <a:ext cx="685860" cy="614713"/>
                <a:chOff x="4445303" y="1950966"/>
                <a:chExt cx="685860" cy="614713"/>
              </a:xfrm>
            </p:grpSpPr>
            <p:sp>
              <p:nvSpPr>
                <p:cNvPr id="8" name="Block Arc 7"/>
                <p:cNvSpPr/>
                <p:nvPr/>
              </p:nvSpPr>
              <p:spPr bwMode="auto">
                <a:xfrm rot="10800000">
                  <a:off x="4516450" y="1950966"/>
                  <a:ext cx="614713" cy="614713"/>
                </a:xfrm>
                <a:prstGeom prst="blockArc">
                  <a:avLst>
                    <a:gd name="adj1" fmla="val 13752892"/>
                    <a:gd name="adj2" fmla="val 108020"/>
                    <a:gd name="adj3" fmla="val 13258"/>
                  </a:avLst>
                </a:prstGeom>
                <a:solidFill>
                  <a:schemeClr val="bg1"/>
                </a:solidFill>
                <a:ln w="28575">
                  <a:noFill/>
                </a:ln>
              </p:spPr>
              <p:txBody>
                <a:bodyPr anchor="ctr"/>
                <a:lstStyle/>
                <a:p>
                  <a:pPr>
                    <a:lnSpc>
                      <a:spcPct val="80000"/>
                    </a:lnSpc>
                    <a:defRPr/>
                  </a:pPr>
                  <a:endParaRPr lang="en-US" sz="1400" b="1" dirty="0">
                    <a:solidFill>
                      <a:schemeClr val="bg1"/>
                    </a:solidFill>
                  </a:endParaRPr>
                </a:p>
              </p:txBody>
            </p:sp>
            <p:sp>
              <p:nvSpPr>
                <p:cNvPr id="9" name="Isosceles Triangle 50"/>
                <p:cNvSpPr>
                  <a:spLocks noChangeArrowheads="1"/>
                </p:cNvSpPr>
                <p:nvPr/>
              </p:nvSpPr>
              <p:spPr bwMode="auto">
                <a:xfrm>
                  <a:off x="4445303" y="2126598"/>
                  <a:ext cx="219423" cy="131724"/>
                </a:xfrm>
                <a:prstGeom prst="triangle">
                  <a:avLst>
                    <a:gd name="adj" fmla="val 50000"/>
                  </a:avLst>
                </a:prstGeom>
                <a:solidFill>
                  <a:schemeClr val="bg1"/>
                </a:solidFill>
                <a:ln>
                  <a:noFill/>
                </a:ln>
              </p:spPr>
              <p:txBody>
                <a:bodyPr anchor="ctr"/>
                <a:lstStyle/>
                <a:p>
                  <a:pPr>
                    <a:lnSpc>
                      <a:spcPct val="80000"/>
                    </a:lnSpc>
                  </a:pPr>
                  <a:endParaRPr lang="en-US" sz="1400" b="1">
                    <a:solidFill>
                      <a:schemeClr val="bg1"/>
                    </a:solidFill>
                  </a:endParaRPr>
                </a:p>
              </p:txBody>
            </p:sp>
          </p:grpSp>
        </p:grpSp>
      </p:grpSp>
      <p:sp>
        <p:nvSpPr>
          <p:cNvPr id="12" name="TextBox 11"/>
          <p:cNvSpPr txBox="1"/>
          <p:nvPr/>
        </p:nvSpPr>
        <p:spPr>
          <a:xfrm>
            <a:off x="3200400" y="1450107"/>
            <a:ext cx="4953000" cy="1731243"/>
          </a:xfrm>
          <a:prstGeom prst="rect">
            <a:avLst/>
          </a:prstGeom>
          <a:noFill/>
        </p:spPr>
        <p:txBody>
          <a:bodyPr wrap="square" rtlCol="0">
            <a:spAutoFit/>
          </a:bodyPr>
          <a:lstStyle/>
          <a:p>
            <a:pPr marL="285750" indent="-285750">
              <a:lnSpc>
                <a:spcPct val="150000"/>
              </a:lnSpc>
              <a:buFont typeface="Arial"/>
              <a:buChar char="•"/>
            </a:pPr>
            <a:r>
              <a:rPr lang="en-US" dirty="0" smtClean="0"/>
              <a:t>Data Replication Between Server &amp; Device</a:t>
            </a:r>
          </a:p>
          <a:p>
            <a:pPr marL="285750" indent="-285750">
              <a:lnSpc>
                <a:spcPct val="150000"/>
              </a:lnSpc>
              <a:buFont typeface="Arial"/>
              <a:buChar char="•"/>
            </a:pPr>
            <a:r>
              <a:rPr lang="en-US" dirty="0" smtClean="0"/>
              <a:t>Data Orchestration</a:t>
            </a:r>
          </a:p>
          <a:p>
            <a:pPr marL="285750" indent="-285750">
              <a:lnSpc>
                <a:spcPct val="150000"/>
              </a:lnSpc>
              <a:buFont typeface="Arial"/>
              <a:buChar char="•"/>
            </a:pPr>
            <a:r>
              <a:rPr lang="en-US" dirty="0" smtClean="0"/>
              <a:t>Authentication &amp; Authorization</a:t>
            </a:r>
          </a:p>
          <a:p>
            <a:pPr marL="285750" indent="-285750">
              <a:lnSpc>
                <a:spcPct val="150000"/>
              </a:lnSpc>
              <a:buFont typeface="Arial"/>
              <a:buChar char="•"/>
            </a:pPr>
            <a:endParaRPr lang="en-US" dirty="0"/>
          </a:p>
        </p:txBody>
      </p:sp>
      <p:sp>
        <p:nvSpPr>
          <p:cNvPr id="13" name="TextBox 12"/>
          <p:cNvSpPr txBox="1"/>
          <p:nvPr/>
        </p:nvSpPr>
        <p:spPr>
          <a:xfrm>
            <a:off x="3200400" y="1054491"/>
            <a:ext cx="2528341" cy="369332"/>
          </a:xfrm>
          <a:prstGeom prst="rect">
            <a:avLst/>
          </a:prstGeom>
          <a:noFill/>
        </p:spPr>
        <p:txBody>
          <a:bodyPr wrap="square" rtlCol="0">
            <a:spAutoFit/>
          </a:bodyPr>
          <a:lstStyle/>
          <a:p>
            <a:r>
              <a:rPr lang="en-US" b="1" dirty="0" smtClean="0"/>
              <a:t>Some Highlights</a:t>
            </a:r>
            <a:endParaRPr lang="en-US" b="1" dirty="0"/>
          </a:p>
        </p:txBody>
      </p:sp>
    </p:spTree>
    <p:extLst>
      <p:ext uri="{BB962C8B-B14F-4D97-AF65-F5344CB8AC3E}">
        <p14:creationId xmlns:p14="http://schemas.microsoft.com/office/powerpoint/2010/main" val="206273916"/>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Couchbase Sync Gateway</a:t>
            </a:r>
            <a:endParaRPr lang="en-US" dirty="0"/>
          </a:p>
        </p:txBody>
      </p:sp>
      <p:grpSp>
        <p:nvGrpSpPr>
          <p:cNvPr id="3" name="Group 2"/>
          <p:cNvGrpSpPr/>
          <p:nvPr/>
        </p:nvGrpSpPr>
        <p:grpSpPr>
          <a:xfrm>
            <a:off x="751227" y="978291"/>
            <a:ext cx="1598128" cy="3196256"/>
            <a:chOff x="4075877" y="1298328"/>
            <a:chExt cx="990600" cy="1981200"/>
          </a:xfrm>
        </p:grpSpPr>
        <p:sp>
          <p:nvSpPr>
            <p:cNvPr id="4" name="Rectangle 3"/>
            <p:cNvSpPr/>
            <p:nvPr/>
          </p:nvSpPr>
          <p:spPr>
            <a:xfrm>
              <a:off x="4075877" y="1298328"/>
              <a:ext cx="990600" cy="1981200"/>
            </a:xfrm>
            <a:prstGeom prst="rect">
              <a:avLst/>
            </a:prstGeom>
            <a:solidFill>
              <a:srgbClr val="E5001A"/>
            </a:solidFill>
            <a:ln/>
          </p:spPr>
          <p:style>
            <a:lnRef idx="3">
              <a:schemeClr val="lt1"/>
            </a:lnRef>
            <a:fillRef idx="1">
              <a:schemeClr val="accent2"/>
            </a:fillRef>
            <a:effectRef idx="1">
              <a:schemeClr val="accent2"/>
            </a:effectRef>
            <a:fontRef idx="minor">
              <a:schemeClr val="lt1"/>
            </a:fontRef>
          </p:style>
          <p:txBody>
            <a:bodyPr anchor="ctr"/>
            <a:lstStyle/>
            <a:p>
              <a:pPr>
                <a:lnSpc>
                  <a:spcPct val="80000"/>
                </a:lnSpc>
                <a:defRPr/>
              </a:pPr>
              <a:endParaRPr lang="en-US" sz="1400" b="1" dirty="0">
                <a:solidFill>
                  <a:schemeClr val="bg1"/>
                </a:solidFill>
              </a:endParaRPr>
            </a:p>
          </p:txBody>
        </p:sp>
        <p:grpSp>
          <p:nvGrpSpPr>
            <p:cNvPr id="5" name="Group 4"/>
            <p:cNvGrpSpPr/>
            <p:nvPr/>
          </p:nvGrpSpPr>
          <p:grpSpPr>
            <a:xfrm>
              <a:off x="4194541" y="1950967"/>
              <a:ext cx="755044" cy="614713"/>
              <a:chOff x="4445303" y="1950966"/>
              <a:chExt cx="755044" cy="614713"/>
            </a:xfrm>
          </p:grpSpPr>
          <p:grpSp>
            <p:nvGrpSpPr>
              <p:cNvPr id="6" name="Group 5"/>
              <p:cNvGrpSpPr/>
              <p:nvPr/>
            </p:nvGrpSpPr>
            <p:grpSpPr>
              <a:xfrm>
                <a:off x="4445303" y="1950966"/>
                <a:ext cx="685860" cy="614713"/>
                <a:chOff x="4445303" y="1950966"/>
                <a:chExt cx="685860" cy="614713"/>
              </a:xfrm>
            </p:grpSpPr>
            <p:sp>
              <p:nvSpPr>
                <p:cNvPr id="10" name="Block Arc 9"/>
                <p:cNvSpPr/>
                <p:nvPr/>
              </p:nvSpPr>
              <p:spPr bwMode="auto">
                <a:xfrm rot="10800000">
                  <a:off x="4516450" y="1950966"/>
                  <a:ext cx="614713" cy="614713"/>
                </a:xfrm>
                <a:prstGeom prst="blockArc">
                  <a:avLst>
                    <a:gd name="adj1" fmla="val 13752892"/>
                    <a:gd name="adj2" fmla="val 108020"/>
                    <a:gd name="adj3" fmla="val 13258"/>
                  </a:avLst>
                </a:prstGeom>
                <a:solidFill>
                  <a:schemeClr val="bg1"/>
                </a:solidFill>
                <a:ln w="28575">
                  <a:noFill/>
                </a:ln>
              </p:spPr>
              <p:txBody>
                <a:bodyPr anchor="ctr"/>
                <a:lstStyle/>
                <a:p>
                  <a:pPr>
                    <a:lnSpc>
                      <a:spcPct val="80000"/>
                    </a:lnSpc>
                    <a:defRPr/>
                  </a:pPr>
                  <a:endParaRPr lang="en-US" sz="1400" b="1" dirty="0">
                    <a:solidFill>
                      <a:schemeClr val="bg1"/>
                    </a:solidFill>
                  </a:endParaRPr>
                </a:p>
              </p:txBody>
            </p:sp>
            <p:sp>
              <p:nvSpPr>
                <p:cNvPr id="11" name="Isosceles Triangle 50"/>
                <p:cNvSpPr>
                  <a:spLocks noChangeArrowheads="1"/>
                </p:cNvSpPr>
                <p:nvPr/>
              </p:nvSpPr>
              <p:spPr bwMode="auto">
                <a:xfrm>
                  <a:off x="4445303" y="2126598"/>
                  <a:ext cx="219423" cy="131724"/>
                </a:xfrm>
                <a:prstGeom prst="triangle">
                  <a:avLst>
                    <a:gd name="adj" fmla="val 50000"/>
                  </a:avLst>
                </a:prstGeom>
                <a:solidFill>
                  <a:schemeClr val="bg1"/>
                </a:solidFill>
                <a:ln>
                  <a:noFill/>
                </a:ln>
              </p:spPr>
              <p:txBody>
                <a:bodyPr anchor="ctr"/>
                <a:lstStyle/>
                <a:p>
                  <a:pPr>
                    <a:lnSpc>
                      <a:spcPct val="80000"/>
                    </a:lnSpc>
                  </a:pPr>
                  <a:endParaRPr lang="en-US" sz="1400" b="1">
                    <a:solidFill>
                      <a:schemeClr val="bg1"/>
                    </a:solidFill>
                  </a:endParaRPr>
                </a:p>
              </p:txBody>
            </p:sp>
          </p:grpSp>
          <p:grpSp>
            <p:nvGrpSpPr>
              <p:cNvPr id="7" name="Group 6"/>
              <p:cNvGrpSpPr/>
              <p:nvPr/>
            </p:nvGrpSpPr>
            <p:grpSpPr>
              <a:xfrm rot="10800000">
                <a:off x="4514487" y="1950966"/>
                <a:ext cx="685860" cy="614713"/>
                <a:chOff x="4445303" y="1950966"/>
                <a:chExt cx="685860" cy="614713"/>
              </a:xfrm>
            </p:grpSpPr>
            <p:sp>
              <p:nvSpPr>
                <p:cNvPr id="8" name="Block Arc 7"/>
                <p:cNvSpPr/>
                <p:nvPr/>
              </p:nvSpPr>
              <p:spPr bwMode="auto">
                <a:xfrm rot="10800000">
                  <a:off x="4516450" y="1950966"/>
                  <a:ext cx="614713" cy="614713"/>
                </a:xfrm>
                <a:prstGeom prst="blockArc">
                  <a:avLst>
                    <a:gd name="adj1" fmla="val 13752892"/>
                    <a:gd name="adj2" fmla="val 108020"/>
                    <a:gd name="adj3" fmla="val 13258"/>
                  </a:avLst>
                </a:prstGeom>
                <a:solidFill>
                  <a:schemeClr val="bg1"/>
                </a:solidFill>
                <a:ln w="28575">
                  <a:noFill/>
                </a:ln>
              </p:spPr>
              <p:txBody>
                <a:bodyPr anchor="ctr"/>
                <a:lstStyle/>
                <a:p>
                  <a:pPr>
                    <a:lnSpc>
                      <a:spcPct val="80000"/>
                    </a:lnSpc>
                    <a:defRPr/>
                  </a:pPr>
                  <a:endParaRPr lang="en-US" sz="1400" b="1" dirty="0">
                    <a:solidFill>
                      <a:schemeClr val="bg1"/>
                    </a:solidFill>
                  </a:endParaRPr>
                </a:p>
              </p:txBody>
            </p:sp>
            <p:sp>
              <p:nvSpPr>
                <p:cNvPr id="9" name="Isosceles Triangle 50"/>
                <p:cNvSpPr>
                  <a:spLocks noChangeArrowheads="1"/>
                </p:cNvSpPr>
                <p:nvPr/>
              </p:nvSpPr>
              <p:spPr bwMode="auto">
                <a:xfrm>
                  <a:off x="4445303" y="2126598"/>
                  <a:ext cx="219423" cy="131724"/>
                </a:xfrm>
                <a:prstGeom prst="triangle">
                  <a:avLst>
                    <a:gd name="adj" fmla="val 50000"/>
                  </a:avLst>
                </a:prstGeom>
                <a:solidFill>
                  <a:schemeClr val="bg1"/>
                </a:solidFill>
                <a:ln>
                  <a:noFill/>
                </a:ln>
              </p:spPr>
              <p:txBody>
                <a:bodyPr anchor="ctr"/>
                <a:lstStyle/>
                <a:p>
                  <a:pPr>
                    <a:lnSpc>
                      <a:spcPct val="80000"/>
                    </a:lnSpc>
                  </a:pPr>
                  <a:endParaRPr lang="en-US" sz="1400" b="1">
                    <a:solidFill>
                      <a:schemeClr val="bg1"/>
                    </a:solidFill>
                  </a:endParaRPr>
                </a:p>
              </p:txBody>
            </p:sp>
          </p:grpSp>
        </p:grpSp>
      </p:grpSp>
      <p:sp>
        <p:nvSpPr>
          <p:cNvPr id="12" name="TextBox 11"/>
          <p:cNvSpPr txBox="1"/>
          <p:nvPr/>
        </p:nvSpPr>
        <p:spPr>
          <a:xfrm>
            <a:off x="3200400" y="1428750"/>
            <a:ext cx="4953000" cy="2146742"/>
          </a:xfrm>
          <a:prstGeom prst="rect">
            <a:avLst/>
          </a:prstGeom>
          <a:noFill/>
        </p:spPr>
        <p:txBody>
          <a:bodyPr wrap="square" rtlCol="0">
            <a:spAutoFit/>
          </a:bodyPr>
          <a:lstStyle/>
          <a:p>
            <a:pPr marL="285750" indent="-285750">
              <a:lnSpc>
                <a:spcPct val="150000"/>
              </a:lnSpc>
              <a:buFont typeface="Arial"/>
              <a:buChar char="•"/>
            </a:pPr>
            <a:r>
              <a:rPr lang="en-US" dirty="0" smtClean="0"/>
              <a:t>Full Multi-master replication</a:t>
            </a:r>
          </a:p>
          <a:p>
            <a:pPr marL="285750" indent="-285750">
              <a:lnSpc>
                <a:spcPct val="150000"/>
              </a:lnSpc>
              <a:buFont typeface="Arial"/>
              <a:buChar char="•"/>
            </a:pPr>
            <a:r>
              <a:rPr lang="en-US" dirty="0" smtClean="0"/>
              <a:t>Continuous or ad-hoc replication in either direction</a:t>
            </a:r>
          </a:p>
          <a:p>
            <a:pPr marL="285750" indent="-285750">
              <a:lnSpc>
                <a:spcPct val="150000"/>
              </a:lnSpc>
              <a:buFont typeface="Arial"/>
              <a:buChar char="•"/>
            </a:pPr>
            <a:r>
              <a:rPr lang="en-US" dirty="0" smtClean="0"/>
              <a:t>Change notifications and conflict detection</a:t>
            </a:r>
          </a:p>
          <a:p>
            <a:pPr marL="285750" indent="-285750">
              <a:lnSpc>
                <a:spcPct val="150000"/>
              </a:lnSpc>
              <a:buFont typeface="Arial"/>
              <a:buChar char="•"/>
            </a:pPr>
            <a:endParaRPr lang="en-US" dirty="0"/>
          </a:p>
        </p:txBody>
      </p:sp>
      <p:sp>
        <p:nvSpPr>
          <p:cNvPr id="13" name="TextBox 12"/>
          <p:cNvSpPr txBox="1"/>
          <p:nvPr/>
        </p:nvSpPr>
        <p:spPr>
          <a:xfrm>
            <a:off x="3200400" y="1047750"/>
            <a:ext cx="1553037" cy="369332"/>
          </a:xfrm>
          <a:prstGeom prst="rect">
            <a:avLst/>
          </a:prstGeom>
          <a:noFill/>
        </p:spPr>
        <p:txBody>
          <a:bodyPr wrap="square" rtlCol="0">
            <a:spAutoFit/>
          </a:bodyPr>
          <a:lstStyle/>
          <a:p>
            <a:r>
              <a:rPr lang="en-US" b="1" dirty="0" smtClean="0"/>
              <a:t>Syncing</a:t>
            </a:r>
            <a:endParaRPr lang="en-US" b="1" dirty="0"/>
          </a:p>
        </p:txBody>
      </p:sp>
    </p:spTree>
    <p:extLst>
      <p:ext uri="{BB962C8B-B14F-4D97-AF65-F5344CB8AC3E}">
        <p14:creationId xmlns:p14="http://schemas.microsoft.com/office/powerpoint/2010/main" val="560219104"/>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Replication</a:t>
            </a:r>
            <a:endParaRPr lang="en-US" dirty="0"/>
          </a:p>
        </p:txBody>
      </p:sp>
      <p:sp>
        <p:nvSpPr>
          <p:cNvPr id="3" name="Content Placeholder 2"/>
          <p:cNvSpPr>
            <a:spLocks noGrp="1"/>
          </p:cNvSpPr>
          <p:nvPr>
            <p:ph idx="1"/>
          </p:nvPr>
        </p:nvSpPr>
        <p:spPr/>
        <p:txBody>
          <a:bodyPr/>
          <a:lstStyle/>
          <a:p>
            <a:pPr>
              <a:lnSpc>
                <a:spcPct val="150000"/>
              </a:lnSpc>
            </a:pPr>
            <a:r>
              <a:rPr lang="en-US" dirty="0" smtClean="0"/>
              <a:t>Is asynchronous</a:t>
            </a:r>
          </a:p>
          <a:p>
            <a:pPr>
              <a:lnSpc>
                <a:spcPct val="150000"/>
              </a:lnSpc>
            </a:pPr>
            <a:r>
              <a:rPr lang="en-US" dirty="0" smtClean="0"/>
              <a:t>Can be continuous or one-shot</a:t>
            </a:r>
          </a:p>
          <a:p>
            <a:pPr>
              <a:lnSpc>
                <a:spcPct val="150000"/>
              </a:lnSpc>
            </a:pPr>
            <a:r>
              <a:rPr lang="en-US" dirty="0" smtClean="0"/>
              <a:t>Sends JSON over HTTP</a:t>
            </a:r>
          </a:p>
          <a:p>
            <a:pPr>
              <a:lnSpc>
                <a:spcPct val="150000"/>
              </a:lnSpc>
            </a:pPr>
            <a:r>
              <a:rPr lang="en-US" dirty="0" smtClean="0"/>
              <a:t>Handles network hiccups</a:t>
            </a:r>
          </a:p>
          <a:p>
            <a:pPr>
              <a:lnSpc>
                <a:spcPct val="150000"/>
              </a:lnSpc>
            </a:pPr>
            <a:r>
              <a:rPr lang="en-US" dirty="0" smtClean="0"/>
              <a:t>Network timeouts</a:t>
            </a:r>
            <a:endParaRPr lang="en-US" dirty="0"/>
          </a:p>
        </p:txBody>
      </p:sp>
    </p:spTree>
    <p:extLst>
      <p:ext uri="{BB962C8B-B14F-4D97-AF65-F5344CB8AC3E}">
        <p14:creationId xmlns:p14="http://schemas.microsoft.com/office/powerpoint/2010/main" val="1234159218"/>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Plan</a:t>
            </a:r>
            <a:endParaRPr lang="en-US" dirty="0"/>
          </a:p>
        </p:txBody>
      </p:sp>
      <p:sp>
        <p:nvSpPr>
          <p:cNvPr id="3" name="Content Placeholder 2"/>
          <p:cNvSpPr>
            <a:spLocks noGrp="1"/>
          </p:cNvSpPr>
          <p:nvPr>
            <p:ph idx="1"/>
          </p:nvPr>
        </p:nvSpPr>
        <p:spPr/>
        <p:txBody>
          <a:bodyPr/>
          <a:lstStyle/>
          <a:p>
            <a:pPr>
              <a:lnSpc>
                <a:spcPct val="150000"/>
              </a:lnSpc>
            </a:pPr>
            <a:r>
              <a:rPr lang="en-US" dirty="0" smtClean="0"/>
              <a:t>Where are things headed</a:t>
            </a:r>
          </a:p>
          <a:p>
            <a:pPr>
              <a:lnSpc>
                <a:spcPct val="150000"/>
              </a:lnSpc>
            </a:pPr>
            <a:r>
              <a:rPr lang="en-US" dirty="0" smtClean="0"/>
              <a:t>The business problem</a:t>
            </a:r>
          </a:p>
          <a:p>
            <a:pPr>
              <a:lnSpc>
                <a:spcPct val="150000"/>
              </a:lnSpc>
            </a:pPr>
            <a:r>
              <a:rPr lang="en-US" dirty="0" smtClean="0"/>
              <a:t>Couchbase Mobile</a:t>
            </a:r>
          </a:p>
          <a:p>
            <a:pPr>
              <a:lnSpc>
                <a:spcPct val="150000"/>
              </a:lnSpc>
            </a:pPr>
            <a:r>
              <a:rPr lang="en-US" dirty="0" smtClean="0"/>
              <a:t>Example native code</a:t>
            </a:r>
          </a:p>
          <a:p>
            <a:pPr>
              <a:lnSpc>
                <a:spcPct val="150000"/>
              </a:lnSpc>
            </a:pPr>
            <a:r>
              <a:rPr lang="en-US" dirty="0" smtClean="0"/>
              <a:t>Example </a:t>
            </a:r>
            <a:r>
              <a:rPr lang="en-US" dirty="0"/>
              <a:t>h</a:t>
            </a:r>
            <a:r>
              <a:rPr lang="en-US" dirty="0" smtClean="0"/>
              <a:t>ybrid code</a:t>
            </a:r>
            <a:endParaRPr lang="en-US" dirty="0"/>
          </a:p>
        </p:txBody>
      </p:sp>
    </p:spTree>
    <p:extLst>
      <p:ext uri="{BB962C8B-B14F-4D97-AF65-F5344CB8AC3E}">
        <p14:creationId xmlns:p14="http://schemas.microsoft.com/office/powerpoint/2010/main" val="601161487"/>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p:cNvSpPr/>
          <p:nvPr/>
        </p:nvSpPr>
        <p:spPr>
          <a:xfrm>
            <a:off x="1429926" y="498596"/>
            <a:ext cx="6359408" cy="4214515"/>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solidFill>
                <a:prstClr val="black"/>
              </a:solidFill>
              <a:latin typeface="Calibri"/>
            </a:endParaRPr>
          </a:p>
        </p:txBody>
      </p:sp>
      <p:pic>
        <p:nvPicPr>
          <p:cNvPr id="2" name="Picture 1"/>
          <p:cNvPicPr>
            <a:picLocks noChangeAspect="1"/>
          </p:cNvPicPr>
          <p:nvPr/>
        </p:nvPicPr>
        <p:blipFill>
          <a:blip r:embed="rId3"/>
          <a:stretch>
            <a:fillRect/>
          </a:stretch>
        </p:blipFill>
        <p:spPr>
          <a:xfrm>
            <a:off x="1665181" y="910165"/>
            <a:ext cx="5800938" cy="3398426"/>
          </a:xfrm>
          <a:prstGeom prst="rect">
            <a:avLst/>
          </a:prstGeom>
        </p:spPr>
      </p:pic>
    </p:spTree>
    <p:extLst>
      <p:ext uri="{BB962C8B-B14F-4D97-AF65-F5344CB8AC3E}">
        <p14:creationId xmlns:p14="http://schemas.microsoft.com/office/powerpoint/2010/main" val="3385356861"/>
      </p:ext>
    </p:extLst>
  </p:cSld>
  <p:clrMapOvr>
    <a:masterClrMapping/>
  </p:clrMapOvr>
  <mc:AlternateContent xmlns:mc="http://schemas.openxmlformats.org/markup-compatibility/2006" xmlns:p14="http://schemas.microsoft.com/office/powerpoint/2010/main">
    <mc:Choice Requires="p14">
      <p:transition>
        <p14:prism isContent="1"/>
      </p:transition>
    </mc:Choice>
    <mc:Fallback xmlns="">
      <p:transition xmlns:p14="http://schemas.microsoft.com/office/powerpoint/2010/main">
        <p:fade/>
      </p:transition>
    </mc:Fallback>
  </mc:AlternateContent>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4294967295"/>
          </p:nvPr>
        </p:nvSpPr>
        <p:spPr>
          <a:xfrm>
            <a:off x="8270875" y="4872038"/>
            <a:ext cx="873125" cy="273050"/>
          </a:xfrm>
        </p:spPr>
        <p:txBody>
          <a:bodyPr/>
          <a:lstStyle/>
          <a:p>
            <a:fld id="{9FF567BB-A91C-E04F-B4E9-677CEE77F8D9}" type="slidenum">
              <a:rPr lang="en-US" smtClean="0"/>
              <a:t>31</a:t>
            </a:fld>
            <a:endParaRPr lang="en-US" dirty="0"/>
          </a:p>
        </p:txBody>
      </p:sp>
      <p:grpSp>
        <p:nvGrpSpPr>
          <p:cNvPr id="3" name="Group 2"/>
          <p:cNvGrpSpPr/>
          <p:nvPr/>
        </p:nvGrpSpPr>
        <p:grpSpPr>
          <a:xfrm>
            <a:off x="6480547" y="1286874"/>
            <a:ext cx="1604963" cy="1945607"/>
            <a:chOff x="6480547" y="1286874"/>
            <a:chExt cx="1604963" cy="1945607"/>
          </a:xfrm>
        </p:grpSpPr>
        <p:grpSp>
          <p:nvGrpSpPr>
            <p:cNvPr id="15" name="Group 86"/>
            <p:cNvGrpSpPr>
              <a:grpSpLocks/>
            </p:cNvGrpSpPr>
            <p:nvPr/>
          </p:nvGrpSpPr>
          <p:grpSpPr bwMode="auto">
            <a:xfrm>
              <a:off x="6480547" y="1515474"/>
              <a:ext cx="1604963" cy="1604963"/>
              <a:chOff x="3380534" y="3228134"/>
              <a:chExt cx="1605616" cy="1605616"/>
            </a:xfrm>
          </p:grpSpPr>
          <p:cxnSp>
            <p:nvCxnSpPr>
              <p:cNvPr id="22" name="Straight Connector 21"/>
              <p:cNvCxnSpPr/>
              <p:nvPr/>
            </p:nvCxnSpPr>
            <p:spPr>
              <a:xfrm rot="2700000">
                <a:off x="3918916" y="3761751"/>
                <a:ext cx="1067234" cy="0"/>
              </a:xfrm>
              <a:prstGeom prst="line">
                <a:avLst/>
              </a:prstGeom>
              <a:ln>
                <a:solidFill>
                  <a:srgbClr val="E5001A">
                    <a:alpha val="50000"/>
                  </a:srgbClr>
                </a:solidFill>
              </a:ln>
              <a:effectLs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rot="2700000">
                <a:off x="3810922" y="3869745"/>
                <a:ext cx="1067234" cy="0"/>
              </a:xfrm>
              <a:prstGeom prst="line">
                <a:avLst/>
              </a:prstGeom>
              <a:ln>
                <a:solidFill>
                  <a:srgbClr val="E5001A">
                    <a:alpha val="50000"/>
                  </a:srgbClr>
                </a:solidFill>
              </a:ln>
              <a:effectLs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rot="2700000">
                <a:off x="3703721" y="3976946"/>
                <a:ext cx="1065646" cy="0"/>
              </a:xfrm>
              <a:prstGeom prst="line">
                <a:avLst/>
              </a:prstGeom>
              <a:ln>
                <a:solidFill>
                  <a:srgbClr val="E5001A">
                    <a:alpha val="50000"/>
                  </a:srgbClr>
                </a:solidFill>
              </a:ln>
              <a:effectLs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rot="2700000">
                <a:off x="3597315" y="4084939"/>
                <a:ext cx="1065646" cy="0"/>
              </a:xfrm>
              <a:prstGeom prst="line">
                <a:avLst/>
              </a:prstGeom>
              <a:ln>
                <a:solidFill>
                  <a:srgbClr val="E5001A">
                    <a:alpha val="50000"/>
                  </a:srgbClr>
                </a:solidFill>
              </a:ln>
              <a:effectLs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rot="2700000">
                <a:off x="3488528" y="4192139"/>
                <a:ext cx="1067234" cy="0"/>
              </a:xfrm>
              <a:prstGeom prst="line">
                <a:avLst/>
              </a:prstGeom>
              <a:ln>
                <a:solidFill>
                  <a:srgbClr val="E5001A">
                    <a:alpha val="50000"/>
                  </a:srgbClr>
                </a:solidFill>
              </a:ln>
              <a:effectLs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rot="2700000" flipV="1">
                <a:off x="3914151" y="3228134"/>
                <a:ext cx="0" cy="1067234"/>
              </a:xfrm>
              <a:prstGeom prst="line">
                <a:avLst/>
              </a:prstGeom>
              <a:ln>
                <a:solidFill>
                  <a:srgbClr val="E5001A">
                    <a:alpha val="50000"/>
                  </a:srgbClr>
                </a:solidFill>
              </a:ln>
              <a:effectLs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rot="2700000" flipV="1">
                <a:off x="4022145" y="3336128"/>
                <a:ext cx="0" cy="1067234"/>
              </a:xfrm>
              <a:prstGeom prst="line">
                <a:avLst/>
              </a:prstGeom>
              <a:ln>
                <a:solidFill>
                  <a:srgbClr val="E5001A">
                    <a:alpha val="50000"/>
                  </a:srgbClr>
                </a:solidFill>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rot="2700000" flipV="1">
                <a:off x="4130139" y="3444122"/>
                <a:ext cx="0" cy="1065646"/>
              </a:xfrm>
              <a:prstGeom prst="line">
                <a:avLst/>
              </a:prstGeom>
              <a:ln>
                <a:solidFill>
                  <a:srgbClr val="E5001A">
                    <a:alpha val="50000"/>
                  </a:srgbClr>
                </a:solidFill>
              </a:ln>
              <a:effectLs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rot="2700000" flipV="1">
                <a:off x="4236545" y="3552116"/>
                <a:ext cx="0" cy="1065646"/>
              </a:xfrm>
              <a:prstGeom prst="line">
                <a:avLst/>
              </a:prstGeom>
              <a:ln>
                <a:solidFill>
                  <a:srgbClr val="E5001A">
                    <a:alpha val="50000"/>
                  </a:srgbClr>
                </a:solidFill>
              </a:ln>
              <a:effectLs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rot="2700000" flipV="1">
                <a:off x="4344539" y="3658522"/>
                <a:ext cx="0" cy="1067234"/>
              </a:xfrm>
              <a:prstGeom prst="line">
                <a:avLst/>
              </a:prstGeom>
              <a:ln>
                <a:solidFill>
                  <a:srgbClr val="E5001A">
                    <a:alpha val="50000"/>
                  </a:srgbClr>
                </a:solidFill>
              </a:ln>
              <a:effectLs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a:xfrm rot="2700000" flipV="1">
                <a:off x="4452533" y="3766516"/>
                <a:ext cx="0" cy="1067234"/>
              </a:xfrm>
              <a:prstGeom prst="line">
                <a:avLst/>
              </a:prstGeom>
              <a:ln>
                <a:solidFill>
                  <a:srgbClr val="E5001A">
                    <a:alpha val="50000"/>
                  </a:srgbClr>
                </a:solidFill>
              </a:ln>
              <a:effectLs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rot="2700000">
                <a:off x="3380534" y="4300133"/>
                <a:ext cx="1067234" cy="0"/>
              </a:xfrm>
              <a:prstGeom prst="line">
                <a:avLst/>
              </a:prstGeom>
              <a:ln>
                <a:solidFill>
                  <a:srgbClr val="E5001A">
                    <a:alpha val="50000"/>
                  </a:srgbClr>
                </a:solidFill>
              </a:ln>
              <a:effectLst/>
            </p:spPr>
            <p:style>
              <a:lnRef idx="2">
                <a:schemeClr val="accent1"/>
              </a:lnRef>
              <a:fillRef idx="0">
                <a:schemeClr val="accent1"/>
              </a:fillRef>
              <a:effectRef idx="1">
                <a:schemeClr val="accent1"/>
              </a:effectRef>
              <a:fontRef idx="minor">
                <a:schemeClr val="tx1"/>
              </a:fontRef>
            </p:style>
          </p:cxnSp>
        </p:grpSp>
        <p:sp>
          <p:nvSpPr>
            <p:cNvPr id="16" name="Can 15"/>
            <p:cNvSpPr/>
            <p:nvPr/>
          </p:nvSpPr>
          <p:spPr>
            <a:xfrm>
              <a:off x="6722515" y="2645106"/>
              <a:ext cx="441325" cy="587375"/>
            </a:xfrm>
            <a:prstGeom prst="can">
              <a:avLst/>
            </a:prstGeom>
            <a:solidFill>
              <a:srgbClr val="E5001A"/>
            </a:solidFill>
            <a:ln/>
          </p:spPr>
          <p:style>
            <a:lnRef idx="3">
              <a:schemeClr val="lt1"/>
            </a:lnRef>
            <a:fillRef idx="1">
              <a:schemeClr val="accent2"/>
            </a:fillRef>
            <a:effectRef idx="1">
              <a:schemeClr val="accent2"/>
            </a:effectRef>
            <a:fontRef idx="minor">
              <a:schemeClr val="lt1"/>
            </a:fontRef>
          </p:style>
          <p:txBody>
            <a:bodyPr anchor="ctr"/>
            <a:lstStyle/>
            <a:p>
              <a:pPr>
                <a:lnSpc>
                  <a:spcPct val="80000"/>
                </a:lnSpc>
                <a:defRPr/>
              </a:pPr>
              <a:endParaRPr lang="en-US" sz="1400" b="1" dirty="0">
                <a:solidFill>
                  <a:schemeClr val="bg1"/>
                </a:solidFill>
              </a:endParaRPr>
            </a:p>
          </p:txBody>
        </p:sp>
        <p:sp>
          <p:nvSpPr>
            <p:cNvPr id="17" name="Can 16"/>
            <p:cNvSpPr/>
            <p:nvPr/>
          </p:nvSpPr>
          <p:spPr>
            <a:xfrm>
              <a:off x="6480547" y="1972674"/>
              <a:ext cx="441325" cy="587375"/>
            </a:xfrm>
            <a:prstGeom prst="can">
              <a:avLst/>
            </a:prstGeom>
            <a:solidFill>
              <a:srgbClr val="E5001A"/>
            </a:solidFill>
            <a:ln/>
          </p:spPr>
          <p:style>
            <a:lnRef idx="3">
              <a:schemeClr val="lt1"/>
            </a:lnRef>
            <a:fillRef idx="1">
              <a:schemeClr val="accent2"/>
            </a:fillRef>
            <a:effectRef idx="1">
              <a:schemeClr val="accent2"/>
            </a:effectRef>
            <a:fontRef idx="minor">
              <a:schemeClr val="lt1"/>
            </a:fontRef>
          </p:style>
          <p:txBody>
            <a:bodyPr anchor="ctr"/>
            <a:lstStyle/>
            <a:p>
              <a:pPr>
                <a:lnSpc>
                  <a:spcPct val="80000"/>
                </a:lnSpc>
                <a:defRPr/>
              </a:pPr>
              <a:endParaRPr lang="en-US" sz="1400" b="1" dirty="0">
                <a:solidFill>
                  <a:schemeClr val="bg1"/>
                </a:solidFill>
              </a:endParaRPr>
            </a:p>
          </p:txBody>
        </p:sp>
        <p:sp>
          <p:nvSpPr>
            <p:cNvPr id="18" name="Can 17"/>
            <p:cNvSpPr/>
            <p:nvPr/>
          </p:nvSpPr>
          <p:spPr>
            <a:xfrm>
              <a:off x="6722515" y="1286874"/>
              <a:ext cx="441325" cy="587375"/>
            </a:xfrm>
            <a:prstGeom prst="can">
              <a:avLst/>
            </a:prstGeom>
            <a:solidFill>
              <a:srgbClr val="E5001A"/>
            </a:solidFill>
            <a:ln/>
          </p:spPr>
          <p:style>
            <a:lnRef idx="3">
              <a:schemeClr val="lt1"/>
            </a:lnRef>
            <a:fillRef idx="1">
              <a:schemeClr val="accent2"/>
            </a:fillRef>
            <a:effectRef idx="1">
              <a:schemeClr val="accent2"/>
            </a:effectRef>
            <a:fontRef idx="minor">
              <a:schemeClr val="lt1"/>
            </a:fontRef>
          </p:style>
          <p:txBody>
            <a:bodyPr anchor="ctr"/>
            <a:lstStyle/>
            <a:p>
              <a:pPr>
                <a:lnSpc>
                  <a:spcPct val="80000"/>
                </a:lnSpc>
                <a:defRPr/>
              </a:pPr>
              <a:endParaRPr lang="en-US" sz="1400" b="1" dirty="0">
                <a:solidFill>
                  <a:schemeClr val="bg1"/>
                </a:solidFill>
              </a:endParaRPr>
            </a:p>
          </p:txBody>
        </p:sp>
        <p:sp>
          <p:nvSpPr>
            <p:cNvPr id="19" name="Can 18"/>
            <p:cNvSpPr/>
            <p:nvPr/>
          </p:nvSpPr>
          <p:spPr>
            <a:xfrm>
              <a:off x="7399403" y="2645106"/>
              <a:ext cx="441325" cy="587375"/>
            </a:xfrm>
            <a:prstGeom prst="can">
              <a:avLst/>
            </a:prstGeom>
            <a:solidFill>
              <a:srgbClr val="E5001A"/>
            </a:solidFill>
            <a:ln/>
          </p:spPr>
          <p:style>
            <a:lnRef idx="3">
              <a:schemeClr val="lt1"/>
            </a:lnRef>
            <a:fillRef idx="1">
              <a:schemeClr val="accent2"/>
            </a:fillRef>
            <a:effectRef idx="1">
              <a:schemeClr val="accent2"/>
            </a:effectRef>
            <a:fontRef idx="minor">
              <a:schemeClr val="lt1"/>
            </a:fontRef>
          </p:style>
          <p:txBody>
            <a:bodyPr anchor="ctr"/>
            <a:lstStyle/>
            <a:p>
              <a:pPr>
                <a:lnSpc>
                  <a:spcPct val="80000"/>
                </a:lnSpc>
                <a:defRPr/>
              </a:pPr>
              <a:endParaRPr lang="en-US" sz="1400" b="1" dirty="0">
                <a:solidFill>
                  <a:schemeClr val="bg1"/>
                </a:solidFill>
              </a:endParaRPr>
            </a:p>
          </p:txBody>
        </p:sp>
        <p:sp>
          <p:nvSpPr>
            <p:cNvPr id="20" name="Can 19"/>
            <p:cNvSpPr/>
            <p:nvPr/>
          </p:nvSpPr>
          <p:spPr>
            <a:xfrm>
              <a:off x="7623547" y="1972674"/>
              <a:ext cx="441325" cy="587375"/>
            </a:xfrm>
            <a:prstGeom prst="can">
              <a:avLst/>
            </a:prstGeom>
            <a:solidFill>
              <a:srgbClr val="E5001A"/>
            </a:solidFill>
            <a:ln/>
          </p:spPr>
          <p:style>
            <a:lnRef idx="3">
              <a:schemeClr val="lt1"/>
            </a:lnRef>
            <a:fillRef idx="1">
              <a:schemeClr val="accent2"/>
            </a:fillRef>
            <a:effectRef idx="1">
              <a:schemeClr val="accent2"/>
            </a:effectRef>
            <a:fontRef idx="minor">
              <a:schemeClr val="lt1"/>
            </a:fontRef>
          </p:style>
          <p:txBody>
            <a:bodyPr anchor="ctr"/>
            <a:lstStyle/>
            <a:p>
              <a:pPr>
                <a:lnSpc>
                  <a:spcPct val="80000"/>
                </a:lnSpc>
                <a:defRPr/>
              </a:pPr>
              <a:endParaRPr lang="en-US" sz="1400" b="1" dirty="0">
                <a:solidFill>
                  <a:schemeClr val="bg1"/>
                </a:solidFill>
              </a:endParaRPr>
            </a:p>
          </p:txBody>
        </p:sp>
        <p:sp>
          <p:nvSpPr>
            <p:cNvPr id="21" name="Can 20"/>
            <p:cNvSpPr/>
            <p:nvPr/>
          </p:nvSpPr>
          <p:spPr>
            <a:xfrm>
              <a:off x="7399403" y="1286874"/>
              <a:ext cx="441325" cy="587375"/>
            </a:xfrm>
            <a:prstGeom prst="can">
              <a:avLst/>
            </a:prstGeom>
            <a:solidFill>
              <a:srgbClr val="E5001A"/>
            </a:solidFill>
            <a:ln/>
          </p:spPr>
          <p:style>
            <a:lnRef idx="3">
              <a:schemeClr val="lt1"/>
            </a:lnRef>
            <a:fillRef idx="1">
              <a:schemeClr val="accent2"/>
            </a:fillRef>
            <a:effectRef idx="1">
              <a:schemeClr val="accent2"/>
            </a:effectRef>
            <a:fontRef idx="minor">
              <a:schemeClr val="lt1"/>
            </a:fontRef>
          </p:style>
          <p:txBody>
            <a:bodyPr anchor="ctr"/>
            <a:lstStyle/>
            <a:p>
              <a:pPr>
                <a:lnSpc>
                  <a:spcPct val="80000"/>
                </a:lnSpc>
                <a:defRPr/>
              </a:pPr>
              <a:endParaRPr lang="en-US" sz="1400" b="1" dirty="0">
                <a:solidFill>
                  <a:schemeClr val="bg1"/>
                </a:solidFill>
              </a:endParaRPr>
            </a:p>
          </p:txBody>
        </p:sp>
      </p:grpSp>
      <p:grpSp>
        <p:nvGrpSpPr>
          <p:cNvPr id="45" name="Group 44"/>
          <p:cNvGrpSpPr/>
          <p:nvPr/>
        </p:nvGrpSpPr>
        <p:grpSpPr>
          <a:xfrm>
            <a:off x="1337849" y="1280466"/>
            <a:ext cx="938878" cy="2035983"/>
            <a:chOff x="1137849" y="1732938"/>
            <a:chExt cx="938878" cy="2035983"/>
          </a:xfrm>
        </p:grpSpPr>
        <p:grpSp>
          <p:nvGrpSpPr>
            <p:cNvPr id="46" name="Group 45"/>
            <p:cNvGrpSpPr/>
            <p:nvPr/>
          </p:nvGrpSpPr>
          <p:grpSpPr>
            <a:xfrm>
              <a:off x="1137849" y="1732938"/>
              <a:ext cx="938878" cy="2035983"/>
              <a:chOff x="1137849" y="1732938"/>
              <a:chExt cx="938878" cy="2035983"/>
            </a:xfrm>
          </p:grpSpPr>
          <p:sp>
            <p:nvSpPr>
              <p:cNvPr id="48" name="Rounded Rectangle 47"/>
              <p:cNvSpPr/>
              <p:nvPr/>
            </p:nvSpPr>
            <p:spPr>
              <a:xfrm>
                <a:off x="1137849" y="1732938"/>
                <a:ext cx="938878" cy="2035983"/>
              </a:xfrm>
              <a:prstGeom prst="roundRect">
                <a:avLst>
                  <a:gd name="adj" fmla="val 14915"/>
                </a:avLst>
              </a:prstGeom>
              <a:solidFill>
                <a:schemeClr val="bg1">
                  <a:lumMod val="95000"/>
                </a:schemeClr>
              </a:solidFill>
              <a:ln w="28575">
                <a:solidFill>
                  <a:schemeClr val="bg1">
                    <a:lumMod val="75000"/>
                  </a:schemeClr>
                </a:solidFill>
              </a:ln>
              <a:effec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pPr>
                <a:endParaRPr lang="en-US" sz="1400" b="1" dirty="0">
                  <a:solidFill>
                    <a:schemeClr val="bg1"/>
                  </a:solidFill>
                </a:endParaRPr>
              </a:p>
            </p:txBody>
          </p:sp>
          <p:sp>
            <p:nvSpPr>
              <p:cNvPr id="49" name="Rectangle 48"/>
              <p:cNvSpPr/>
              <p:nvPr/>
            </p:nvSpPr>
            <p:spPr>
              <a:xfrm>
                <a:off x="1186841" y="1984902"/>
                <a:ext cx="838047" cy="1516200"/>
              </a:xfrm>
              <a:prstGeom prst="rect">
                <a:avLst/>
              </a:prstGeom>
              <a:solidFill>
                <a:schemeClr val="bg1">
                  <a:lumMod val="75000"/>
                </a:schemeClr>
              </a:solidFill>
              <a:ln w="28575">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pPr>
                <a:endParaRPr lang="en-US" sz="1400" b="1" dirty="0">
                  <a:solidFill>
                    <a:schemeClr val="bg1"/>
                  </a:solidFill>
                </a:endParaRPr>
              </a:p>
            </p:txBody>
          </p:sp>
          <p:sp>
            <p:nvSpPr>
              <p:cNvPr id="50" name="Oval 49"/>
              <p:cNvSpPr>
                <a:spLocks noChangeAspect="1"/>
              </p:cNvSpPr>
              <p:nvPr/>
            </p:nvSpPr>
            <p:spPr>
              <a:xfrm>
                <a:off x="1579105" y="1788899"/>
                <a:ext cx="45719" cy="45719"/>
              </a:xfrm>
              <a:prstGeom prst="ellipse">
                <a:avLst/>
              </a:prstGeom>
              <a:solidFill>
                <a:schemeClr val="bg1">
                  <a:lumMod val="75000"/>
                </a:schemeClr>
              </a:solidFill>
              <a:ln w="6350">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pPr>
                <a:endParaRPr lang="en-US" sz="1400" b="1" dirty="0">
                  <a:solidFill>
                    <a:schemeClr val="bg1"/>
                  </a:solidFill>
                </a:endParaRPr>
              </a:p>
            </p:txBody>
          </p:sp>
          <p:sp>
            <p:nvSpPr>
              <p:cNvPr id="51" name="Oval 50"/>
              <p:cNvSpPr/>
              <p:nvPr/>
            </p:nvSpPr>
            <p:spPr>
              <a:xfrm>
                <a:off x="1516218" y="3547850"/>
                <a:ext cx="177800" cy="177800"/>
              </a:xfrm>
              <a:prstGeom prst="ellipse">
                <a:avLst/>
              </a:prstGeom>
              <a:solidFill>
                <a:schemeClr val="bg1">
                  <a:lumMod val="75000"/>
                </a:schemeClr>
              </a:solidFill>
              <a:ln w="28575">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pPr>
                <a:endParaRPr lang="en-US" sz="1400" b="1" dirty="0">
                  <a:solidFill>
                    <a:schemeClr val="bg1"/>
                  </a:solidFill>
                </a:endParaRPr>
              </a:p>
            </p:txBody>
          </p:sp>
          <p:sp>
            <p:nvSpPr>
              <p:cNvPr id="52" name="Rounded Rectangle 51"/>
              <p:cNvSpPr/>
              <p:nvPr/>
            </p:nvSpPr>
            <p:spPr>
              <a:xfrm>
                <a:off x="1570193" y="3601825"/>
                <a:ext cx="69850" cy="73025"/>
              </a:xfrm>
              <a:prstGeom prst="roundRect">
                <a:avLst/>
              </a:prstGeom>
              <a:noFill/>
              <a:ln w="6350">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pPr>
                <a:endParaRPr lang="en-US" sz="1400" b="1" dirty="0">
                  <a:solidFill>
                    <a:schemeClr val="bg1"/>
                  </a:solidFill>
                </a:endParaRPr>
              </a:p>
            </p:txBody>
          </p:sp>
          <p:sp>
            <p:nvSpPr>
              <p:cNvPr id="53" name="Rounded Rectangle 52"/>
              <p:cNvSpPr>
                <a:spLocks noChangeAspect="1"/>
              </p:cNvSpPr>
              <p:nvPr/>
            </p:nvSpPr>
            <p:spPr>
              <a:xfrm>
                <a:off x="1512857" y="1875506"/>
                <a:ext cx="182880" cy="36576"/>
              </a:xfrm>
              <a:prstGeom prst="roundRect">
                <a:avLst>
                  <a:gd name="adj" fmla="val 50000"/>
                </a:avLst>
              </a:prstGeom>
              <a:solidFill>
                <a:schemeClr val="bg1">
                  <a:lumMod val="75000"/>
                </a:schemeClr>
              </a:solidFill>
              <a:ln w="6350">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pPr>
                <a:endParaRPr lang="en-US" sz="1400" b="1" dirty="0">
                  <a:solidFill>
                    <a:schemeClr val="bg1"/>
                  </a:solidFill>
                </a:endParaRPr>
              </a:p>
            </p:txBody>
          </p:sp>
        </p:grpSp>
        <p:sp>
          <p:nvSpPr>
            <p:cNvPr id="47" name="Can 46"/>
            <p:cNvSpPr/>
            <p:nvPr/>
          </p:nvSpPr>
          <p:spPr>
            <a:xfrm>
              <a:off x="1442306" y="2522159"/>
              <a:ext cx="317212" cy="422189"/>
            </a:xfrm>
            <a:prstGeom prst="can">
              <a:avLst/>
            </a:prstGeom>
            <a:solidFill>
              <a:srgbClr val="E5001A"/>
            </a:solidFill>
            <a:ln/>
          </p:spPr>
          <p:style>
            <a:lnRef idx="3">
              <a:schemeClr val="lt1"/>
            </a:lnRef>
            <a:fillRef idx="1">
              <a:schemeClr val="accent2"/>
            </a:fillRef>
            <a:effectRef idx="1">
              <a:schemeClr val="accent2"/>
            </a:effectRef>
            <a:fontRef idx="minor">
              <a:schemeClr val="lt1"/>
            </a:fontRef>
          </p:style>
          <p:txBody>
            <a:bodyPr anchor="ctr"/>
            <a:lstStyle/>
            <a:p>
              <a:pPr>
                <a:lnSpc>
                  <a:spcPct val="80000"/>
                </a:lnSpc>
                <a:defRPr/>
              </a:pPr>
              <a:endParaRPr lang="en-US" sz="1400" b="1" dirty="0">
                <a:solidFill>
                  <a:schemeClr val="bg1"/>
                </a:solidFill>
              </a:endParaRPr>
            </a:p>
          </p:txBody>
        </p:sp>
      </p:grpSp>
      <p:sp>
        <p:nvSpPr>
          <p:cNvPr id="39" name="Rectangle 38"/>
          <p:cNvSpPr/>
          <p:nvPr/>
        </p:nvSpPr>
        <p:spPr>
          <a:xfrm>
            <a:off x="4075877" y="1298328"/>
            <a:ext cx="990600" cy="1981200"/>
          </a:xfrm>
          <a:prstGeom prst="rect">
            <a:avLst/>
          </a:prstGeom>
          <a:solidFill>
            <a:srgbClr val="E5001A"/>
          </a:solidFill>
          <a:ln/>
        </p:spPr>
        <p:style>
          <a:lnRef idx="3">
            <a:schemeClr val="lt1"/>
          </a:lnRef>
          <a:fillRef idx="1">
            <a:schemeClr val="accent2"/>
          </a:fillRef>
          <a:effectRef idx="1">
            <a:schemeClr val="accent2"/>
          </a:effectRef>
          <a:fontRef idx="minor">
            <a:schemeClr val="lt1"/>
          </a:fontRef>
        </p:style>
        <p:txBody>
          <a:bodyPr anchor="ctr"/>
          <a:lstStyle/>
          <a:p>
            <a:pPr>
              <a:lnSpc>
                <a:spcPct val="80000"/>
              </a:lnSpc>
              <a:defRPr/>
            </a:pPr>
            <a:endParaRPr lang="en-US" sz="1400" b="1" dirty="0">
              <a:solidFill>
                <a:schemeClr val="bg1"/>
              </a:solidFill>
            </a:endParaRPr>
          </a:p>
        </p:txBody>
      </p:sp>
      <p:grpSp>
        <p:nvGrpSpPr>
          <p:cNvPr id="78" name="Group 77"/>
          <p:cNvGrpSpPr/>
          <p:nvPr/>
        </p:nvGrpSpPr>
        <p:grpSpPr>
          <a:xfrm>
            <a:off x="4194541" y="1950967"/>
            <a:ext cx="755044" cy="614713"/>
            <a:chOff x="4445303" y="1950966"/>
            <a:chExt cx="755044" cy="614713"/>
          </a:xfrm>
        </p:grpSpPr>
        <p:grpSp>
          <p:nvGrpSpPr>
            <p:cNvPr id="68" name="Group 67"/>
            <p:cNvGrpSpPr/>
            <p:nvPr/>
          </p:nvGrpSpPr>
          <p:grpSpPr>
            <a:xfrm>
              <a:off x="4445303" y="1950966"/>
              <a:ext cx="685860" cy="614713"/>
              <a:chOff x="4445303" y="1950966"/>
              <a:chExt cx="685860" cy="614713"/>
            </a:xfrm>
          </p:grpSpPr>
          <p:sp>
            <p:nvSpPr>
              <p:cNvPr id="42" name="Block Arc 41"/>
              <p:cNvSpPr/>
              <p:nvPr/>
            </p:nvSpPr>
            <p:spPr bwMode="auto">
              <a:xfrm rot="10800000">
                <a:off x="4516450" y="1950966"/>
                <a:ext cx="614713" cy="614713"/>
              </a:xfrm>
              <a:prstGeom prst="blockArc">
                <a:avLst>
                  <a:gd name="adj1" fmla="val 13752892"/>
                  <a:gd name="adj2" fmla="val 108020"/>
                  <a:gd name="adj3" fmla="val 13258"/>
                </a:avLst>
              </a:prstGeom>
              <a:solidFill>
                <a:schemeClr val="bg1"/>
              </a:solidFill>
              <a:ln w="28575">
                <a:noFill/>
              </a:ln>
            </p:spPr>
            <p:txBody>
              <a:bodyPr anchor="ctr"/>
              <a:lstStyle/>
              <a:p>
                <a:pPr>
                  <a:lnSpc>
                    <a:spcPct val="80000"/>
                  </a:lnSpc>
                  <a:defRPr/>
                </a:pPr>
                <a:endParaRPr lang="en-US" sz="1400" b="1" dirty="0">
                  <a:solidFill>
                    <a:schemeClr val="bg1"/>
                  </a:solidFill>
                </a:endParaRPr>
              </a:p>
            </p:txBody>
          </p:sp>
          <p:sp>
            <p:nvSpPr>
              <p:cNvPr id="43" name="Isosceles Triangle 50"/>
              <p:cNvSpPr>
                <a:spLocks noChangeArrowheads="1"/>
              </p:cNvSpPr>
              <p:nvPr/>
            </p:nvSpPr>
            <p:spPr bwMode="auto">
              <a:xfrm>
                <a:off x="4445303" y="2126598"/>
                <a:ext cx="219423" cy="131724"/>
              </a:xfrm>
              <a:prstGeom prst="triangle">
                <a:avLst>
                  <a:gd name="adj" fmla="val 50000"/>
                </a:avLst>
              </a:prstGeom>
              <a:solidFill>
                <a:schemeClr val="bg1"/>
              </a:solidFill>
              <a:ln>
                <a:noFill/>
              </a:ln>
            </p:spPr>
            <p:txBody>
              <a:bodyPr anchor="ctr"/>
              <a:lstStyle/>
              <a:p>
                <a:pPr>
                  <a:lnSpc>
                    <a:spcPct val="80000"/>
                  </a:lnSpc>
                </a:pPr>
                <a:endParaRPr lang="en-US" sz="1400" b="1">
                  <a:solidFill>
                    <a:schemeClr val="bg1"/>
                  </a:solidFill>
                </a:endParaRPr>
              </a:p>
            </p:txBody>
          </p:sp>
        </p:grpSp>
        <p:grpSp>
          <p:nvGrpSpPr>
            <p:cNvPr id="75" name="Group 74"/>
            <p:cNvGrpSpPr/>
            <p:nvPr/>
          </p:nvGrpSpPr>
          <p:grpSpPr>
            <a:xfrm rot="10800000">
              <a:off x="4514487" y="1950966"/>
              <a:ext cx="685860" cy="614713"/>
              <a:chOff x="4445303" y="1950966"/>
              <a:chExt cx="685860" cy="614713"/>
            </a:xfrm>
          </p:grpSpPr>
          <p:sp>
            <p:nvSpPr>
              <p:cNvPr id="76" name="Block Arc 75"/>
              <p:cNvSpPr/>
              <p:nvPr/>
            </p:nvSpPr>
            <p:spPr bwMode="auto">
              <a:xfrm rot="10800000">
                <a:off x="4516450" y="1950966"/>
                <a:ext cx="614713" cy="614713"/>
              </a:xfrm>
              <a:prstGeom prst="blockArc">
                <a:avLst>
                  <a:gd name="adj1" fmla="val 13752892"/>
                  <a:gd name="adj2" fmla="val 108020"/>
                  <a:gd name="adj3" fmla="val 13258"/>
                </a:avLst>
              </a:prstGeom>
              <a:solidFill>
                <a:schemeClr val="bg1"/>
              </a:solidFill>
              <a:ln w="28575">
                <a:noFill/>
              </a:ln>
            </p:spPr>
            <p:txBody>
              <a:bodyPr anchor="ctr"/>
              <a:lstStyle/>
              <a:p>
                <a:pPr>
                  <a:lnSpc>
                    <a:spcPct val="80000"/>
                  </a:lnSpc>
                  <a:defRPr/>
                </a:pPr>
                <a:endParaRPr lang="en-US" sz="1400" b="1" dirty="0">
                  <a:solidFill>
                    <a:schemeClr val="bg1"/>
                  </a:solidFill>
                </a:endParaRPr>
              </a:p>
            </p:txBody>
          </p:sp>
          <p:sp>
            <p:nvSpPr>
              <p:cNvPr id="77" name="Isosceles Triangle 50"/>
              <p:cNvSpPr>
                <a:spLocks noChangeArrowheads="1"/>
              </p:cNvSpPr>
              <p:nvPr/>
            </p:nvSpPr>
            <p:spPr bwMode="auto">
              <a:xfrm>
                <a:off x="4445303" y="2126598"/>
                <a:ext cx="219423" cy="131724"/>
              </a:xfrm>
              <a:prstGeom prst="triangle">
                <a:avLst>
                  <a:gd name="adj" fmla="val 50000"/>
                </a:avLst>
              </a:prstGeom>
              <a:solidFill>
                <a:schemeClr val="bg1"/>
              </a:solidFill>
              <a:ln>
                <a:noFill/>
              </a:ln>
            </p:spPr>
            <p:txBody>
              <a:bodyPr anchor="ctr"/>
              <a:lstStyle/>
              <a:p>
                <a:pPr>
                  <a:lnSpc>
                    <a:spcPct val="80000"/>
                  </a:lnSpc>
                </a:pPr>
                <a:endParaRPr lang="en-US" sz="1400" b="1">
                  <a:solidFill>
                    <a:schemeClr val="bg1"/>
                  </a:solidFill>
                </a:endParaRPr>
              </a:p>
            </p:txBody>
          </p:sp>
        </p:grpSp>
      </p:grpSp>
      <p:sp>
        <p:nvSpPr>
          <p:cNvPr id="8" name="Lightning Bolt 7"/>
          <p:cNvSpPr/>
          <p:nvPr/>
        </p:nvSpPr>
        <p:spPr>
          <a:xfrm rot="4260000" flipV="1">
            <a:off x="5603126" y="1924410"/>
            <a:ext cx="407188" cy="809979"/>
          </a:xfrm>
          <a:prstGeom prst="lightningBolt">
            <a:avLst/>
          </a:prstGeom>
          <a:solidFill>
            <a:srgbClr val="FFFF00"/>
          </a:solidFill>
          <a:ln>
            <a:solidFill>
              <a:srgbClr val="FFFF00"/>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40199328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0 -1.28047E-6 L -0.15538 -1.28047E-6 " pathEditMode="relative" ptsTypes="AA">
                                      <p:cBhvr>
                                        <p:cTn id="6" dur="500" fill="hold"/>
                                        <p:tgtEl>
                                          <p:spTgt spid="78"/>
                                        </p:tgtEl>
                                        <p:attrNameLst>
                                          <p:attrName>ppt_x</p:attrName>
                                          <p:attrName>ppt_y</p:attrName>
                                        </p:attrNameLst>
                                      </p:cBhvr>
                                    </p:animMotion>
                                  </p:childTnLst>
                                </p:cTn>
                              </p:par>
                              <p:par>
                                <p:cTn id="7" presetID="10" presetClass="entr" presetSubtype="0" fill="hold" grpId="1" nodeType="withEffect">
                                  <p:stCondLst>
                                    <p:cond delay="0"/>
                                  </p:stCondLst>
                                  <p:childTnLst>
                                    <p:set>
                                      <p:cBhvr>
                                        <p:cTn id="8" dur="1" fill="hold">
                                          <p:stCondLst>
                                            <p:cond delay="0"/>
                                          </p:stCondLst>
                                        </p:cTn>
                                        <p:tgtEl>
                                          <p:spTgt spid="8"/>
                                        </p:tgtEl>
                                        <p:attrNameLst>
                                          <p:attrName>style.visibility</p:attrName>
                                        </p:attrNameLst>
                                      </p:cBhvr>
                                      <p:to>
                                        <p:strVal val="visible"/>
                                      </p:to>
                                    </p:set>
                                    <p:animEffect transition="in" filter="fade">
                                      <p:cBhvr>
                                        <p:cTn id="9" dur="500"/>
                                        <p:tgtEl>
                                          <p:spTgt spid="8"/>
                                        </p:tgtEl>
                                      </p:cBhvr>
                                    </p:animEffect>
                                  </p:childTnLst>
                                </p:cTn>
                              </p:par>
                            </p:childTnLst>
                          </p:cTn>
                        </p:par>
                        <p:par>
                          <p:cTn id="10" fill="hold">
                            <p:stCondLst>
                              <p:cond delay="500"/>
                            </p:stCondLst>
                            <p:childTnLst>
                              <p:par>
                                <p:cTn id="11" presetID="8" presetClass="emph" presetSubtype="0" repeatCount="2000" fill="hold" nodeType="afterEffect">
                                  <p:stCondLst>
                                    <p:cond delay="0"/>
                                  </p:stCondLst>
                                  <p:childTnLst>
                                    <p:animRot by="21600000">
                                      <p:cBhvr>
                                        <p:cTn id="12" dur="2000" fill="hold"/>
                                        <p:tgtEl>
                                          <p:spTgt spid="78"/>
                                        </p:tgtEl>
                                        <p:attrNameLst>
                                          <p:attrName>r</p:attrName>
                                        </p:attrNameLst>
                                      </p:cBhvr>
                                    </p:animRot>
                                  </p:childTnLst>
                                </p:cTn>
                              </p:par>
                              <p:par>
                                <p:cTn id="13" presetID="35" presetClass="emph" presetSubtype="0" repeatCount="8000" fill="hold" grpId="0" nodeType="withEffect">
                                  <p:stCondLst>
                                    <p:cond delay="0"/>
                                  </p:stCondLst>
                                  <p:childTnLst>
                                    <p:anim calcmode="discrete" valueType="str">
                                      <p:cBhvr>
                                        <p:cTn id="14" dur="500" fill="hold"/>
                                        <p:tgtEl>
                                          <p:spTgt spid="8"/>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Story Time</a:t>
            </a:r>
            <a:endParaRPr lang="en-US" dirty="0"/>
          </a:p>
        </p:txBody>
      </p:sp>
      <p:sp>
        <p:nvSpPr>
          <p:cNvPr id="4" name="Subtitle 3"/>
          <p:cNvSpPr>
            <a:spLocks noGrp="1"/>
          </p:cNvSpPr>
          <p:nvPr>
            <p:ph type="subTitle" idx="1"/>
          </p:nvPr>
        </p:nvSpPr>
        <p:spPr/>
        <p:txBody>
          <a:bodyPr/>
          <a:lstStyle/>
          <a:p>
            <a:r>
              <a:rPr lang="en-US" dirty="0" smtClean="0"/>
              <a:t>Creating Something that Syncs</a:t>
            </a:r>
            <a:endParaRPr lang="en-US" dirty="0"/>
          </a:p>
        </p:txBody>
      </p:sp>
    </p:spTree>
    <p:extLst>
      <p:ext uri="{BB962C8B-B14F-4D97-AF65-F5344CB8AC3E}">
        <p14:creationId xmlns:p14="http://schemas.microsoft.com/office/powerpoint/2010/main" val="4114823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Couchbase Sync Gateway</a:t>
            </a:r>
            <a:endParaRPr lang="en-US" dirty="0"/>
          </a:p>
        </p:txBody>
      </p:sp>
      <p:grpSp>
        <p:nvGrpSpPr>
          <p:cNvPr id="3" name="Group 2"/>
          <p:cNvGrpSpPr/>
          <p:nvPr/>
        </p:nvGrpSpPr>
        <p:grpSpPr>
          <a:xfrm>
            <a:off x="751227" y="978291"/>
            <a:ext cx="1598128" cy="3196256"/>
            <a:chOff x="4075877" y="1298328"/>
            <a:chExt cx="990600" cy="1981200"/>
          </a:xfrm>
        </p:grpSpPr>
        <p:sp>
          <p:nvSpPr>
            <p:cNvPr id="4" name="Rectangle 3"/>
            <p:cNvSpPr/>
            <p:nvPr/>
          </p:nvSpPr>
          <p:spPr>
            <a:xfrm>
              <a:off x="4075877" y="1298328"/>
              <a:ext cx="990600" cy="1981200"/>
            </a:xfrm>
            <a:prstGeom prst="rect">
              <a:avLst/>
            </a:prstGeom>
            <a:solidFill>
              <a:srgbClr val="E5001A"/>
            </a:solidFill>
            <a:ln/>
          </p:spPr>
          <p:style>
            <a:lnRef idx="3">
              <a:schemeClr val="lt1"/>
            </a:lnRef>
            <a:fillRef idx="1">
              <a:schemeClr val="accent2"/>
            </a:fillRef>
            <a:effectRef idx="1">
              <a:schemeClr val="accent2"/>
            </a:effectRef>
            <a:fontRef idx="minor">
              <a:schemeClr val="lt1"/>
            </a:fontRef>
          </p:style>
          <p:txBody>
            <a:bodyPr anchor="ctr"/>
            <a:lstStyle/>
            <a:p>
              <a:pPr>
                <a:lnSpc>
                  <a:spcPct val="80000"/>
                </a:lnSpc>
                <a:defRPr/>
              </a:pPr>
              <a:endParaRPr lang="en-US" sz="1400" b="1" dirty="0">
                <a:solidFill>
                  <a:schemeClr val="bg1"/>
                </a:solidFill>
              </a:endParaRPr>
            </a:p>
          </p:txBody>
        </p:sp>
        <p:grpSp>
          <p:nvGrpSpPr>
            <p:cNvPr id="5" name="Group 4"/>
            <p:cNvGrpSpPr/>
            <p:nvPr/>
          </p:nvGrpSpPr>
          <p:grpSpPr>
            <a:xfrm>
              <a:off x="4194541" y="1950967"/>
              <a:ext cx="755044" cy="614713"/>
              <a:chOff x="4445303" y="1950966"/>
              <a:chExt cx="755044" cy="614713"/>
            </a:xfrm>
          </p:grpSpPr>
          <p:grpSp>
            <p:nvGrpSpPr>
              <p:cNvPr id="6" name="Group 5"/>
              <p:cNvGrpSpPr/>
              <p:nvPr/>
            </p:nvGrpSpPr>
            <p:grpSpPr>
              <a:xfrm>
                <a:off x="4445303" y="1950966"/>
                <a:ext cx="685860" cy="614713"/>
                <a:chOff x="4445303" y="1950966"/>
                <a:chExt cx="685860" cy="614713"/>
              </a:xfrm>
            </p:grpSpPr>
            <p:sp>
              <p:nvSpPr>
                <p:cNvPr id="10" name="Block Arc 9"/>
                <p:cNvSpPr/>
                <p:nvPr/>
              </p:nvSpPr>
              <p:spPr bwMode="auto">
                <a:xfrm rot="10800000">
                  <a:off x="4516450" y="1950966"/>
                  <a:ext cx="614713" cy="614713"/>
                </a:xfrm>
                <a:prstGeom prst="blockArc">
                  <a:avLst>
                    <a:gd name="adj1" fmla="val 13752892"/>
                    <a:gd name="adj2" fmla="val 108020"/>
                    <a:gd name="adj3" fmla="val 13258"/>
                  </a:avLst>
                </a:prstGeom>
                <a:solidFill>
                  <a:schemeClr val="bg1"/>
                </a:solidFill>
                <a:ln w="28575">
                  <a:noFill/>
                </a:ln>
              </p:spPr>
              <p:txBody>
                <a:bodyPr anchor="ctr"/>
                <a:lstStyle/>
                <a:p>
                  <a:pPr>
                    <a:lnSpc>
                      <a:spcPct val="80000"/>
                    </a:lnSpc>
                    <a:defRPr/>
                  </a:pPr>
                  <a:endParaRPr lang="en-US" sz="1400" b="1" dirty="0">
                    <a:solidFill>
                      <a:schemeClr val="bg1"/>
                    </a:solidFill>
                  </a:endParaRPr>
                </a:p>
              </p:txBody>
            </p:sp>
            <p:sp>
              <p:nvSpPr>
                <p:cNvPr id="11" name="Isosceles Triangle 50"/>
                <p:cNvSpPr>
                  <a:spLocks noChangeArrowheads="1"/>
                </p:cNvSpPr>
                <p:nvPr/>
              </p:nvSpPr>
              <p:spPr bwMode="auto">
                <a:xfrm>
                  <a:off x="4445303" y="2126598"/>
                  <a:ext cx="219423" cy="131724"/>
                </a:xfrm>
                <a:prstGeom prst="triangle">
                  <a:avLst>
                    <a:gd name="adj" fmla="val 50000"/>
                  </a:avLst>
                </a:prstGeom>
                <a:solidFill>
                  <a:schemeClr val="bg1"/>
                </a:solidFill>
                <a:ln>
                  <a:noFill/>
                </a:ln>
              </p:spPr>
              <p:txBody>
                <a:bodyPr anchor="ctr"/>
                <a:lstStyle/>
                <a:p>
                  <a:pPr>
                    <a:lnSpc>
                      <a:spcPct val="80000"/>
                    </a:lnSpc>
                  </a:pPr>
                  <a:endParaRPr lang="en-US" sz="1400" b="1">
                    <a:solidFill>
                      <a:schemeClr val="bg1"/>
                    </a:solidFill>
                  </a:endParaRPr>
                </a:p>
              </p:txBody>
            </p:sp>
          </p:grpSp>
          <p:grpSp>
            <p:nvGrpSpPr>
              <p:cNvPr id="7" name="Group 6"/>
              <p:cNvGrpSpPr/>
              <p:nvPr/>
            </p:nvGrpSpPr>
            <p:grpSpPr>
              <a:xfrm rot="10800000">
                <a:off x="4514487" y="1950966"/>
                <a:ext cx="685860" cy="614713"/>
                <a:chOff x="4445303" y="1950966"/>
                <a:chExt cx="685860" cy="614713"/>
              </a:xfrm>
            </p:grpSpPr>
            <p:sp>
              <p:nvSpPr>
                <p:cNvPr id="8" name="Block Arc 7"/>
                <p:cNvSpPr/>
                <p:nvPr/>
              </p:nvSpPr>
              <p:spPr bwMode="auto">
                <a:xfrm rot="10800000">
                  <a:off x="4516450" y="1950966"/>
                  <a:ext cx="614713" cy="614713"/>
                </a:xfrm>
                <a:prstGeom prst="blockArc">
                  <a:avLst>
                    <a:gd name="adj1" fmla="val 13752892"/>
                    <a:gd name="adj2" fmla="val 108020"/>
                    <a:gd name="adj3" fmla="val 13258"/>
                  </a:avLst>
                </a:prstGeom>
                <a:solidFill>
                  <a:schemeClr val="bg1"/>
                </a:solidFill>
                <a:ln w="28575">
                  <a:noFill/>
                </a:ln>
              </p:spPr>
              <p:txBody>
                <a:bodyPr anchor="ctr"/>
                <a:lstStyle/>
                <a:p>
                  <a:pPr>
                    <a:lnSpc>
                      <a:spcPct val="80000"/>
                    </a:lnSpc>
                    <a:defRPr/>
                  </a:pPr>
                  <a:endParaRPr lang="en-US" sz="1400" b="1" dirty="0">
                    <a:solidFill>
                      <a:schemeClr val="bg1"/>
                    </a:solidFill>
                  </a:endParaRPr>
                </a:p>
              </p:txBody>
            </p:sp>
            <p:sp>
              <p:nvSpPr>
                <p:cNvPr id="9" name="Isosceles Triangle 50"/>
                <p:cNvSpPr>
                  <a:spLocks noChangeArrowheads="1"/>
                </p:cNvSpPr>
                <p:nvPr/>
              </p:nvSpPr>
              <p:spPr bwMode="auto">
                <a:xfrm>
                  <a:off x="4445303" y="2126598"/>
                  <a:ext cx="219423" cy="131724"/>
                </a:xfrm>
                <a:prstGeom prst="triangle">
                  <a:avLst>
                    <a:gd name="adj" fmla="val 50000"/>
                  </a:avLst>
                </a:prstGeom>
                <a:solidFill>
                  <a:schemeClr val="bg1"/>
                </a:solidFill>
                <a:ln>
                  <a:noFill/>
                </a:ln>
              </p:spPr>
              <p:txBody>
                <a:bodyPr anchor="ctr"/>
                <a:lstStyle/>
                <a:p>
                  <a:pPr>
                    <a:lnSpc>
                      <a:spcPct val="80000"/>
                    </a:lnSpc>
                  </a:pPr>
                  <a:endParaRPr lang="en-US" sz="1400" b="1">
                    <a:solidFill>
                      <a:schemeClr val="bg1"/>
                    </a:solidFill>
                  </a:endParaRPr>
                </a:p>
              </p:txBody>
            </p:sp>
          </p:grpSp>
        </p:grpSp>
      </p:grpSp>
      <p:sp>
        <p:nvSpPr>
          <p:cNvPr id="12" name="TextBox 11"/>
          <p:cNvSpPr txBox="1"/>
          <p:nvPr/>
        </p:nvSpPr>
        <p:spPr>
          <a:xfrm>
            <a:off x="3200400" y="1428750"/>
            <a:ext cx="4953000" cy="1731243"/>
          </a:xfrm>
          <a:prstGeom prst="rect">
            <a:avLst/>
          </a:prstGeom>
          <a:noFill/>
        </p:spPr>
        <p:txBody>
          <a:bodyPr wrap="square" rtlCol="0">
            <a:spAutoFit/>
          </a:bodyPr>
          <a:lstStyle/>
          <a:p>
            <a:pPr marL="285750" indent="-285750">
              <a:lnSpc>
                <a:spcPct val="150000"/>
              </a:lnSpc>
              <a:buFont typeface="Arial"/>
              <a:buChar char="•"/>
            </a:pPr>
            <a:r>
              <a:rPr lang="en-US" dirty="0" err="1" smtClean="0"/>
              <a:t>requireUser</a:t>
            </a:r>
            <a:r>
              <a:rPr lang="en-US" dirty="0" smtClean="0"/>
              <a:t> (username)</a:t>
            </a:r>
          </a:p>
          <a:p>
            <a:pPr marL="285750" indent="-285750">
              <a:lnSpc>
                <a:spcPct val="150000"/>
              </a:lnSpc>
              <a:buFont typeface="Arial"/>
              <a:buChar char="•"/>
            </a:pPr>
            <a:r>
              <a:rPr lang="en-US" dirty="0" err="1" smtClean="0"/>
              <a:t>requireRole</a:t>
            </a:r>
            <a:r>
              <a:rPr lang="en-US" dirty="0" smtClean="0"/>
              <a:t> (</a:t>
            </a:r>
            <a:r>
              <a:rPr lang="en-US" dirty="0" err="1" smtClean="0"/>
              <a:t>rolename</a:t>
            </a:r>
            <a:r>
              <a:rPr lang="en-US" dirty="0" smtClean="0"/>
              <a:t>)</a:t>
            </a:r>
          </a:p>
          <a:p>
            <a:pPr marL="285750" indent="-285750">
              <a:lnSpc>
                <a:spcPct val="150000"/>
              </a:lnSpc>
              <a:buFont typeface="Arial"/>
              <a:buChar char="•"/>
            </a:pPr>
            <a:r>
              <a:rPr lang="en-US" dirty="0" err="1" smtClean="0"/>
              <a:t>requireAccess</a:t>
            </a:r>
            <a:r>
              <a:rPr lang="en-US" dirty="0" smtClean="0"/>
              <a:t> (channel)</a:t>
            </a:r>
          </a:p>
          <a:p>
            <a:pPr marL="285750" indent="-285750">
              <a:lnSpc>
                <a:spcPct val="150000"/>
              </a:lnSpc>
              <a:buFont typeface="Arial"/>
              <a:buChar char="•"/>
            </a:pPr>
            <a:endParaRPr lang="en-US" dirty="0"/>
          </a:p>
        </p:txBody>
      </p:sp>
      <p:sp>
        <p:nvSpPr>
          <p:cNvPr id="13" name="TextBox 12"/>
          <p:cNvSpPr txBox="1"/>
          <p:nvPr/>
        </p:nvSpPr>
        <p:spPr>
          <a:xfrm>
            <a:off x="3200400" y="1047750"/>
            <a:ext cx="4419600" cy="369332"/>
          </a:xfrm>
          <a:prstGeom prst="rect">
            <a:avLst/>
          </a:prstGeom>
          <a:noFill/>
        </p:spPr>
        <p:txBody>
          <a:bodyPr wrap="square" rtlCol="0">
            <a:spAutoFit/>
          </a:bodyPr>
          <a:lstStyle/>
          <a:p>
            <a:r>
              <a:rPr lang="en-US" b="1" dirty="0" smtClean="0"/>
              <a:t>Authorization in Sync</a:t>
            </a:r>
            <a:endParaRPr lang="en-US" b="1" dirty="0"/>
          </a:p>
        </p:txBody>
      </p:sp>
    </p:spTree>
    <p:extLst>
      <p:ext uri="{BB962C8B-B14F-4D97-AF65-F5344CB8AC3E}">
        <p14:creationId xmlns:p14="http://schemas.microsoft.com/office/powerpoint/2010/main" val="1978474448"/>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Couchbase Sync Gateway</a:t>
            </a:r>
            <a:endParaRPr lang="en-US" dirty="0"/>
          </a:p>
        </p:txBody>
      </p:sp>
      <p:grpSp>
        <p:nvGrpSpPr>
          <p:cNvPr id="3" name="Group 2"/>
          <p:cNvGrpSpPr/>
          <p:nvPr/>
        </p:nvGrpSpPr>
        <p:grpSpPr>
          <a:xfrm>
            <a:off x="751227" y="978291"/>
            <a:ext cx="1598128" cy="3196256"/>
            <a:chOff x="4075877" y="1298328"/>
            <a:chExt cx="990600" cy="1981200"/>
          </a:xfrm>
        </p:grpSpPr>
        <p:sp>
          <p:nvSpPr>
            <p:cNvPr id="4" name="Rectangle 3"/>
            <p:cNvSpPr/>
            <p:nvPr/>
          </p:nvSpPr>
          <p:spPr>
            <a:xfrm>
              <a:off x="4075877" y="1298328"/>
              <a:ext cx="990600" cy="1981200"/>
            </a:xfrm>
            <a:prstGeom prst="rect">
              <a:avLst/>
            </a:prstGeom>
            <a:solidFill>
              <a:srgbClr val="E5001A"/>
            </a:solidFill>
            <a:ln/>
          </p:spPr>
          <p:style>
            <a:lnRef idx="3">
              <a:schemeClr val="lt1"/>
            </a:lnRef>
            <a:fillRef idx="1">
              <a:schemeClr val="accent2"/>
            </a:fillRef>
            <a:effectRef idx="1">
              <a:schemeClr val="accent2"/>
            </a:effectRef>
            <a:fontRef idx="minor">
              <a:schemeClr val="lt1"/>
            </a:fontRef>
          </p:style>
          <p:txBody>
            <a:bodyPr anchor="ctr"/>
            <a:lstStyle/>
            <a:p>
              <a:pPr>
                <a:lnSpc>
                  <a:spcPct val="80000"/>
                </a:lnSpc>
                <a:defRPr/>
              </a:pPr>
              <a:endParaRPr lang="en-US" sz="1400" b="1" dirty="0">
                <a:solidFill>
                  <a:schemeClr val="bg1"/>
                </a:solidFill>
              </a:endParaRPr>
            </a:p>
          </p:txBody>
        </p:sp>
        <p:grpSp>
          <p:nvGrpSpPr>
            <p:cNvPr id="5" name="Group 4"/>
            <p:cNvGrpSpPr/>
            <p:nvPr/>
          </p:nvGrpSpPr>
          <p:grpSpPr>
            <a:xfrm>
              <a:off x="4194541" y="1950967"/>
              <a:ext cx="755044" cy="614713"/>
              <a:chOff x="4445303" y="1950966"/>
              <a:chExt cx="755044" cy="614713"/>
            </a:xfrm>
          </p:grpSpPr>
          <p:grpSp>
            <p:nvGrpSpPr>
              <p:cNvPr id="6" name="Group 5"/>
              <p:cNvGrpSpPr/>
              <p:nvPr/>
            </p:nvGrpSpPr>
            <p:grpSpPr>
              <a:xfrm>
                <a:off x="4445303" y="1950966"/>
                <a:ext cx="685860" cy="614713"/>
                <a:chOff x="4445303" y="1950966"/>
                <a:chExt cx="685860" cy="614713"/>
              </a:xfrm>
            </p:grpSpPr>
            <p:sp>
              <p:nvSpPr>
                <p:cNvPr id="10" name="Block Arc 9"/>
                <p:cNvSpPr/>
                <p:nvPr/>
              </p:nvSpPr>
              <p:spPr bwMode="auto">
                <a:xfrm rot="10800000">
                  <a:off x="4516450" y="1950966"/>
                  <a:ext cx="614713" cy="614713"/>
                </a:xfrm>
                <a:prstGeom prst="blockArc">
                  <a:avLst>
                    <a:gd name="adj1" fmla="val 13752892"/>
                    <a:gd name="adj2" fmla="val 108020"/>
                    <a:gd name="adj3" fmla="val 13258"/>
                  </a:avLst>
                </a:prstGeom>
                <a:solidFill>
                  <a:schemeClr val="bg1"/>
                </a:solidFill>
                <a:ln w="28575">
                  <a:noFill/>
                </a:ln>
              </p:spPr>
              <p:txBody>
                <a:bodyPr anchor="ctr"/>
                <a:lstStyle/>
                <a:p>
                  <a:pPr>
                    <a:lnSpc>
                      <a:spcPct val="80000"/>
                    </a:lnSpc>
                    <a:defRPr/>
                  </a:pPr>
                  <a:endParaRPr lang="en-US" sz="1400" b="1" dirty="0">
                    <a:solidFill>
                      <a:schemeClr val="bg1"/>
                    </a:solidFill>
                  </a:endParaRPr>
                </a:p>
              </p:txBody>
            </p:sp>
            <p:sp>
              <p:nvSpPr>
                <p:cNvPr id="11" name="Isosceles Triangle 50"/>
                <p:cNvSpPr>
                  <a:spLocks noChangeArrowheads="1"/>
                </p:cNvSpPr>
                <p:nvPr/>
              </p:nvSpPr>
              <p:spPr bwMode="auto">
                <a:xfrm>
                  <a:off x="4445303" y="2126598"/>
                  <a:ext cx="219423" cy="131724"/>
                </a:xfrm>
                <a:prstGeom prst="triangle">
                  <a:avLst>
                    <a:gd name="adj" fmla="val 50000"/>
                  </a:avLst>
                </a:prstGeom>
                <a:solidFill>
                  <a:schemeClr val="bg1"/>
                </a:solidFill>
                <a:ln>
                  <a:noFill/>
                </a:ln>
              </p:spPr>
              <p:txBody>
                <a:bodyPr anchor="ctr"/>
                <a:lstStyle/>
                <a:p>
                  <a:pPr>
                    <a:lnSpc>
                      <a:spcPct val="80000"/>
                    </a:lnSpc>
                  </a:pPr>
                  <a:endParaRPr lang="en-US" sz="1400" b="1">
                    <a:solidFill>
                      <a:schemeClr val="bg1"/>
                    </a:solidFill>
                  </a:endParaRPr>
                </a:p>
              </p:txBody>
            </p:sp>
          </p:grpSp>
          <p:grpSp>
            <p:nvGrpSpPr>
              <p:cNvPr id="7" name="Group 6"/>
              <p:cNvGrpSpPr/>
              <p:nvPr/>
            </p:nvGrpSpPr>
            <p:grpSpPr>
              <a:xfrm rot="10800000">
                <a:off x="4514487" y="1950966"/>
                <a:ext cx="685860" cy="614713"/>
                <a:chOff x="4445303" y="1950966"/>
                <a:chExt cx="685860" cy="614713"/>
              </a:xfrm>
            </p:grpSpPr>
            <p:sp>
              <p:nvSpPr>
                <p:cNvPr id="8" name="Block Arc 7"/>
                <p:cNvSpPr/>
                <p:nvPr/>
              </p:nvSpPr>
              <p:spPr bwMode="auto">
                <a:xfrm rot="10800000">
                  <a:off x="4516450" y="1950966"/>
                  <a:ext cx="614713" cy="614713"/>
                </a:xfrm>
                <a:prstGeom prst="blockArc">
                  <a:avLst>
                    <a:gd name="adj1" fmla="val 13752892"/>
                    <a:gd name="adj2" fmla="val 108020"/>
                    <a:gd name="adj3" fmla="val 13258"/>
                  </a:avLst>
                </a:prstGeom>
                <a:solidFill>
                  <a:schemeClr val="bg1"/>
                </a:solidFill>
                <a:ln w="28575">
                  <a:noFill/>
                </a:ln>
              </p:spPr>
              <p:txBody>
                <a:bodyPr anchor="ctr"/>
                <a:lstStyle/>
                <a:p>
                  <a:pPr>
                    <a:lnSpc>
                      <a:spcPct val="80000"/>
                    </a:lnSpc>
                    <a:defRPr/>
                  </a:pPr>
                  <a:endParaRPr lang="en-US" sz="1400" b="1" dirty="0">
                    <a:solidFill>
                      <a:schemeClr val="bg1"/>
                    </a:solidFill>
                  </a:endParaRPr>
                </a:p>
              </p:txBody>
            </p:sp>
            <p:sp>
              <p:nvSpPr>
                <p:cNvPr id="9" name="Isosceles Triangle 50"/>
                <p:cNvSpPr>
                  <a:spLocks noChangeArrowheads="1"/>
                </p:cNvSpPr>
                <p:nvPr/>
              </p:nvSpPr>
              <p:spPr bwMode="auto">
                <a:xfrm>
                  <a:off x="4445303" y="2126598"/>
                  <a:ext cx="219423" cy="131724"/>
                </a:xfrm>
                <a:prstGeom prst="triangle">
                  <a:avLst>
                    <a:gd name="adj" fmla="val 50000"/>
                  </a:avLst>
                </a:prstGeom>
                <a:solidFill>
                  <a:schemeClr val="bg1"/>
                </a:solidFill>
                <a:ln>
                  <a:noFill/>
                </a:ln>
              </p:spPr>
              <p:txBody>
                <a:bodyPr anchor="ctr"/>
                <a:lstStyle/>
                <a:p>
                  <a:pPr>
                    <a:lnSpc>
                      <a:spcPct val="80000"/>
                    </a:lnSpc>
                  </a:pPr>
                  <a:endParaRPr lang="en-US" sz="1400" b="1">
                    <a:solidFill>
                      <a:schemeClr val="bg1"/>
                    </a:solidFill>
                  </a:endParaRPr>
                </a:p>
              </p:txBody>
            </p:sp>
          </p:grpSp>
        </p:grpSp>
      </p:grpSp>
      <p:sp>
        <p:nvSpPr>
          <p:cNvPr id="12" name="TextBox 11"/>
          <p:cNvSpPr txBox="1"/>
          <p:nvPr/>
        </p:nvSpPr>
        <p:spPr>
          <a:xfrm>
            <a:off x="3200400" y="1428750"/>
            <a:ext cx="4953000" cy="1731243"/>
          </a:xfrm>
          <a:prstGeom prst="rect">
            <a:avLst/>
          </a:prstGeom>
          <a:noFill/>
        </p:spPr>
        <p:txBody>
          <a:bodyPr wrap="square" rtlCol="0">
            <a:spAutoFit/>
          </a:bodyPr>
          <a:lstStyle/>
          <a:p>
            <a:pPr marL="285750" indent="-285750">
              <a:lnSpc>
                <a:spcPct val="150000"/>
              </a:lnSpc>
              <a:buFont typeface="Arial"/>
              <a:buChar char="•"/>
            </a:pPr>
            <a:r>
              <a:rPr lang="en-US" dirty="0" smtClean="0"/>
              <a:t>channel (name)</a:t>
            </a:r>
          </a:p>
          <a:p>
            <a:pPr marL="285750" indent="-285750">
              <a:lnSpc>
                <a:spcPct val="150000"/>
              </a:lnSpc>
              <a:buFont typeface="Arial"/>
              <a:buChar char="•"/>
            </a:pPr>
            <a:r>
              <a:rPr lang="en-US" dirty="0" smtClean="0"/>
              <a:t>access (username, </a:t>
            </a:r>
            <a:r>
              <a:rPr lang="en-US" dirty="0" err="1" smtClean="0"/>
              <a:t>channelname</a:t>
            </a:r>
            <a:r>
              <a:rPr lang="en-US" dirty="0" smtClean="0"/>
              <a:t>)</a:t>
            </a:r>
          </a:p>
          <a:p>
            <a:pPr marL="285750" indent="-285750">
              <a:lnSpc>
                <a:spcPct val="150000"/>
              </a:lnSpc>
              <a:buFont typeface="Arial"/>
              <a:buChar char="•"/>
            </a:pPr>
            <a:r>
              <a:rPr lang="en-US" dirty="0" smtClean="0"/>
              <a:t>role (username, </a:t>
            </a:r>
            <a:r>
              <a:rPr lang="en-US" dirty="0" err="1" smtClean="0"/>
              <a:t>rolename</a:t>
            </a:r>
            <a:r>
              <a:rPr lang="en-US" dirty="0" smtClean="0"/>
              <a:t>)</a:t>
            </a:r>
          </a:p>
          <a:p>
            <a:pPr marL="285750" indent="-285750">
              <a:lnSpc>
                <a:spcPct val="150000"/>
              </a:lnSpc>
              <a:buFont typeface="Arial"/>
              <a:buChar char="•"/>
            </a:pPr>
            <a:endParaRPr lang="en-US" dirty="0"/>
          </a:p>
        </p:txBody>
      </p:sp>
      <p:sp>
        <p:nvSpPr>
          <p:cNvPr id="13" name="TextBox 12"/>
          <p:cNvSpPr txBox="1"/>
          <p:nvPr/>
        </p:nvSpPr>
        <p:spPr>
          <a:xfrm>
            <a:off x="3200400" y="1047750"/>
            <a:ext cx="4419600" cy="369332"/>
          </a:xfrm>
          <a:prstGeom prst="rect">
            <a:avLst/>
          </a:prstGeom>
          <a:noFill/>
        </p:spPr>
        <p:txBody>
          <a:bodyPr wrap="square" rtlCol="0">
            <a:spAutoFit/>
          </a:bodyPr>
          <a:lstStyle/>
          <a:p>
            <a:r>
              <a:rPr lang="en-US" b="1" dirty="0" smtClean="0"/>
              <a:t>Authorization in Sync</a:t>
            </a:r>
            <a:endParaRPr lang="en-US" b="1" dirty="0"/>
          </a:p>
        </p:txBody>
      </p:sp>
    </p:spTree>
    <p:extLst>
      <p:ext uri="{BB962C8B-B14F-4D97-AF65-F5344CB8AC3E}">
        <p14:creationId xmlns:p14="http://schemas.microsoft.com/office/powerpoint/2010/main" val="53360336"/>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p:cNvSpPr/>
          <p:nvPr/>
        </p:nvSpPr>
        <p:spPr>
          <a:xfrm>
            <a:off x="1429926" y="1476964"/>
            <a:ext cx="6359408" cy="225778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3" name="Picture 2"/>
          <p:cNvPicPr>
            <a:picLocks noChangeAspect="1"/>
          </p:cNvPicPr>
          <p:nvPr/>
        </p:nvPicPr>
        <p:blipFill>
          <a:blip r:embed="rId3"/>
          <a:stretch>
            <a:fillRect/>
          </a:stretch>
        </p:blipFill>
        <p:spPr>
          <a:xfrm>
            <a:off x="1813273" y="1734725"/>
            <a:ext cx="5442194" cy="1849496"/>
          </a:xfrm>
          <a:prstGeom prst="rect">
            <a:avLst/>
          </a:prstGeom>
        </p:spPr>
      </p:pic>
    </p:spTree>
    <p:extLst>
      <p:ext uri="{BB962C8B-B14F-4D97-AF65-F5344CB8AC3E}">
        <p14:creationId xmlns:p14="http://schemas.microsoft.com/office/powerpoint/2010/main" val="4074370876"/>
      </p:ext>
    </p:extLst>
  </p:cSld>
  <p:clrMapOvr>
    <a:masterClrMapping/>
  </p:clrMapOvr>
  <mc:AlternateContent xmlns:mc="http://schemas.openxmlformats.org/markup-compatibility/2006" xmlns:p14="http://schemas.microsoft.com/office/powerpoint/2010/main">
    <mc:Choice Requires="p14">
      <p:transition>
        <p14:prism isContent="1"/>
      </p:transition>
    </mc:Choice>
    <mc:Fallback xmlns="">
      <p:transition xmlns:p14="http://schemas.microsoft.com/office/powerpoint/2010/main">
        <p:fade/>
      </p:transition>
    </mc:Fallback>
  </mc:AlternateContent>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Channels</a:t>
            </a:r>
            <a:endParaRPr lang="en-US" dirty="0"/>
          </a:p>
        </p:txBody>
      </p:sp>
      <p:grpSp>
        <p:nvGrpSpPr>
          <p:cNvPr id="3" name="Group 2"/>
          <p:cNvGrpSpPr/>
          <p:nvPr/>
        </p:nvGrpSpPr>
        <p:grpSpPr>
          <a:xfrm>
            <a:off x="4021032" y="2652687"/>
            <a:ext cx="444740" cy="889479"/>
            <a:chOff x="4075877" y="1298328"/>
            <a:chExt cx="990600" cy="1981200"/>
          </a:xfrm>
        </p:grpSpPr>
        <p:sp>
          <p:nvSpPr>
            <p:cNvPr id="4" name="Rectangle 3"/>
            <p:cNvSpPr/>
            <p:nvPr/>
          </p:nvSpPr>
          <p:spPr>
            <a:xfrm>
              <a:off x="4075877" y="1298328"/>
              <a:ext cx="990600" cy="1981200"/>
            </a:xfrm>
            <a:prstGeom prst="rect">
              <a:avLst/>
            </a:prstGeom>
            <a:solidFill>
              <a:srgbClr val="E5001A"/>
            </a:solidFill>
            <a:ln/>
          </p:spPr>
          <p:style>
            <a:lnRef idx="3">
              <a:schemeClr val="lt1"/>
            </a:lnRef>
            <a:fillRef idx="1">
              <a:schemeClr val="accent2"/>
            </a:fillRef>
            <a:effectRef idx="1">
              <a:schemeClr val="accent2"/>
            </a:effectRef>
            <a:fontRef idx="minor">
              <a:schemeClr val="lt1"/>
            </a:fontRef>
          </p:style>
          <p:txBody>
            <a:bodyPr anchor="ctr"/>
            <a:lstStyle/>
            <a:p>
              <a:pPr>
                <a:lnSpc>
                  <a:spcPct val="80000"/>
                </a:lnSpc>
                <a:defRPr/>
              </a:pPr>
              <a:endParaRPr lang="en-US" sz="1400" b="1" dirty="0">
                <a:solidFill>
                  <a:schemeClr val="bg1"/>
                </a:solidFill>
              </a:endParaRPr>
            </a:p>
          </p:txBody>
        </p:sp>
        <p:grpSp>
          <p:nvGrpSpPr>
            <p:cNvPr id="5" name="Group 4"/>
            <p:cNvGrpSpPr/>
            <p:nvPr/>
          </p:nvGrpSpPr>
          <p:grpSpPr>
            <a:xfrm>
              <a:off x="4194541" y="1950967"/>
              <a:ext cx="755044" cy="614713"/>
              <a:chOff x="4445303" y="1950966"/>
              <a:chExt cx="755044" cy="614713"/>
            </a:xfrm>
          </p:grpSpPr>
          <p:grpSp>
            <p:nvGrpSpPr>
              <p:cNvPr id="6" name="Group 5"/>
              <p:cNvGrpSpPr/>
              <p:nvPr/>
            </p:nvGrpSpPr>
            <p:grpSpPr>
              <a:xfrm>
                <a:off x="4445303" y="1950966"/>
                <a:ext cx="685860" cy="614713"/>
                <a:chOff x="4445303" y="1950966"/>
                <a:chExt cx="685860" cy="614713"/>
              </a:xfrm>
            </p:grpSpPr>
            <p:sp>
              <p:nvSpPr>
                <p:cNvPr id="10" name="Block Arc 9"/>
                <p:cNvSpPr/>
                <p:nvPr/>
              </p:nvSpPr>
              <p:spPr bwMode="auto">
                <a:xfrm rot="10800000">
                  <a:off x="4516450" y="1950966"/>
                  <a:ext cx="614713" cy="614713"/>
                </a:xfrm>
                <a:prstGeom prst="blockArc">
                  <a:avLst>
                    <a:gd name="adj1" fmla="val 13752892"/>
                    <a:gd name="adj2" fmla="val 108020"/>
                    <a:gd name="adj3" fmla="val 13258"/>
                  </a:avLst>
                </a:prstGeom>
                <a:solidFill>
                  <a:schemeClr val="bg1"/>
                </a:solidFill>
                <a:ln w="28575">
                  <a:noFill/>
                </a:ln>
              </p:spPr>
              <p:txBody>
                <a:bodyPr anchor="ctr"/>
                <a:lstStyle/>
                <a:p>
                  <a:pPr>
                    <a:lnSpc>
                      <a:spcPct val="80000"/>
                    </a:lnSpc>
                    <a:defRPr/>
                  </a:pPr>
                  <a:endParaRPr lang="en-US" sz="1400" b="1" dirty="0">
                    <a:solidFill>
                      <a:schemeClr val="bg1"/>
                    </a:solidFill>
                  </a:endParaRPr>
                </a:p>
              </p:txBody>
            </p:sp>
            <p:sp>
              <p:nvSpPr>
                <p:cNvPr id="11" name="Isosceles Triangle 50"/>
                <p:cNvSpPr>
                  <a:spLocks noChangeArrowheads="1"/>
                </p:cNvSpPr>
                <p:nvPr/>
              </p:nvSpPr>
              <p:spPr bwMode="auto">
                <a:xfrm>
                  <a:off x="4445303" y="2126598"/>
                  <a:ext cx="219423" cy="131724"/>
                </a:xfrm>
                <a:prstGeom prst="triangle">
                  <a:avLst>
                    <a:gd name="adj" fmla="val 50000"/>
                  </a:avLst>
                </a:prstGeom>
                <a:solidFill>
                  <a:schemeClr val="bg1"/>
                </a:solidFill>
                <a:ln>
                  <a:noFill/>
                </a:ln>
              </p:spPr>
              <p:txBody>
                <a:bodyPr anchor="ctr"/>
                <a:lstStyle/>
                <a:p>
                  <a:pPr>
                    <a:lnSpc>
                      <a:spcPct val="80000"/>
                    </a:lnSpc>
                  </a:pPr>
                  <a:endParaRPr lang="en-US" sz="1400" b="1">
                    <a:solidFill>
                      <a:schemeClr val="bg1"/>
                    </a:solidFill>
                  </a:endParaRPr>
                </a:p>
              </p:txBody>
            </p:sp>
          </p:grpSp>
          <p:grpSp>
            <p:nvGrpSpPr>
              <p:cNvPr id="7" name="Group 6"/>
              <p:cNvGrpSpPr/>
              <p:nvPr/>
            </p:nvGrpSpPr>
            <p:grpSpPr>
              <a:xfrm rot="10800000">
                <a:off x="4514487" y="1950966"/>
                <a:ext cx="685860" cy="614713"/>
                <a:chOff x="4445303" y="1950966"/>
                <a:chExt cx="685860" cy="614713"/>
              </a:xfrm>
            </p:grpSpPr>
            <p:sp>
              <p:nvSpPr>
                <p:cNvPr id="8" name="Block Arc 7"/>
                <p:cNvSpPr/>
                <p:nvPr/>
              </p:nvSpPr>
              <p:spPr bwMode="auto">
                <a:xfrm rot="10800000">
                  <a:off x="4516450" y="1950966"/>
                  <a:ext cx="614713" cy="614713"/>
                </a:xfrm>
                <a:prstGeom prst="blockArc">
                  <a:avLst>
                    <a:gd name="adj1" fmla="val 13752892"/>
                    <a:gd name="adj2" fmla="val 108020"/>
                    <a:gd name="adj3" fmla="val 13258"/>
                  </a:avLst>
                </a:prstGeom>
                <a:solidFill>
                  <a:schemeClr val="bg1"/>
                </a:solidFill>
                <a:ln w="28575">
                  <a:noFill/>
                </a:ln>
              </p:spPr>
              <p:txBody>
                <a:bodyPr anchor="ctr"/>
                <a:lstStyle/>
                <a:p>
                  <a:pPr>
                    <a:lnSpc>
                      <a:spcPct val="80000"/>
                    </a:lnSpc>
                    <a:defRPr/>
                  </a:pPr>
                  <a:endParaRPr lang="en-US" sz="1400" b="1" dirty="0">
                    <a:solidFill>
                      <a:schemeClr val="bg1"/>
                    </a:solidFill>
                  </a:endParaRPr>
                </a:p>
              </p:txBody>
            </p:sp>
            <p:sp>
              <p:nvSpPr>
                <p:cNvPr id="9" name="Isosceles Triangle 50"/>
                <p:cNvSpPr>
                  <a:spLocks noChangeArrowheads="1"/>
                </p:cNvSpPr>
                <p:nvPr/>
              </p:nvSpPr>
              <p:spPr bwMode="auto">
                <a:xfrm>
                  <a:off x="4445303" y="2126598"/>
                  <a:ext cx="219423" cy="131724"/>
                </a:xfrm>
                <a:prstGeom prst="triangle">
                  <a:avLst>
                    <a:gd name="adj" fmla="val 50000"/>
                  </a:avLst>
                </a:prstGeom>
                <a:solidFill>
                  <a:schemeClr val="bg1"/>
                </a:solidFill>
                <a:ln>
                  <a:noFill/>
                </a:ln>
              </p:spPr>
              <p:txBody>
                <a:bodyPr anchor="ctr"/>
                <a:lstStyle/>
                <a:p>
                  <a:pPr>
                    <a:lnSpc>
                      <a:spcPct val="80000"/>
                    </a:lnSpc>
                  </a:pPr>
                  <a:endParaRPr lang="en-US" sz="1400" b="1">
                    <a:solidFill>
                      <a:schemeClr val="bg1"/>
                    </a:solidFill>
                  </a:endParaRPr>
                </a:p>
              </p:txBody>
            </p:sp>
          </p:grpSp>
        </p:grpSp>
      </p:grpSp>
      <p:grpSp>
        <p:nvGrpSpPr>
          <p:cNvPr id="12" name="Group 11"/>
          <p:cNvGrpSpPr/>
          <p:nvPr/>
        </p:nvGrpSpPr>
        <p:grpSpPr>
          <a:xfrm>
            <a:off x="1893857" y="2820428"/>
            <a:ext cx="2127175" cy="1682673"/>
            <a:chOff x="1893857" y="2820428"/>
            <a:chExt cx="2127175" cy="1682673"/>
          </a:xfrm>
        </p:grpSpPr>
        <p:sp>
          <p:nvSpPr>
            <p:cNvPr id="13" name="TextBox 12"/>
            <p:cNvSpPr txBox="1"/>
            <p:nvPr/>
          </p:nvSpPr>
          <p:spPr>
            <a:xfrm>
              <a:off x="3119168" y="2820428"/>
              <a:ext cx="582762" cy="276999"/>
            </a:xfrm>
            <a:prstGeom prst="rect">
              <a:avLst/>
            </a:prstGeom>
            <a:noFill/>
          </p:spPr>
          <p:txBody>
            <a:bodyPr wrap="none" rtlCol="0">
              <a:spAutoFit/>
            </a:bodyPr>
            <a:lstStyle/>
            <a:p>
              <a:r>
                <a:rPr lang="en-US" sz="1200" dirty="0" smtClean="0"/>
                <a:t>Sports</a:t>
              </a:r>
              <a:endParaRPr lang="en-US" sz="1200" dirty="0"/>
            </a:p>
          </p:txBody>
        </p:sp>
        <p:grpSp>
          <p:nvGrpSpPr>
            <p:cNvPr id="14" name="Group 13"/>
            <p:cNvGrpSpPr/>
            <p:nvPr/>
          </p:nvGrpSpPr>
          <p:grpSpPr>
            <a:xfrm>
              <a:off x="1893857" y="3696117"/>
              <a:ext cx="372134" cy="806984"/>
              <a:chOff x="1137849" y="1732938"/>
              <a:chExt cx="938878" cy="2035983"/>
            </a:xfrm>
          </p:grpSpPr>
          <p:grpSp>
            <p:nvGrpSpPr>
              <p:cNvPr id="26" name="Group 25"/>
              <p:cNvGrpSpPr/>
              <p:nvPr/>
            </p:nvGrpSpPr>
            <p:grpSpPr>
              <a:xfrm>
                <a:off x="1137849" y="1732938"/>
                <a:ext cx="938878" cy="2035983"/>
                <a:chOff x="1137849" y="1732938"/>
                <a:chExt cx="938878" cy="2035983"/>
              </a:xfrm>
            </p:grpSpPr>
            <p:sp>
              <p:nvSpPr>
                <p:cNvPr id="28" name="Rounded Rectangle 27"/>
                <p:cNvSpPr/>
                <p:nvPr/>
              </p:nvSpPr>
              <p:spPr>
                <a:xfrm>
                  <a:off x="1137849" y="1732938"/>
                  <a:ext cx="938878" cy="2035983"/>
                </a:xfrm>
                <a:prstGeom prst="roundRect">
                  <a:avLst>
                    <a:gd name="adj" fmla="val 14915"/>
                  </a:avLst>
                </a:prstGeom>
                <a:solidFill>
                  <a:schemeClr val="bg1">
                    <a:lumMod val="95000"/>
                  </a:schemeClr>
                </a:solidFill>
                <a:ln w="12700" cmpd="sng">
                  <a:solidFill>
                    <a:schemeClr val="bg1">
                      <a:lumMod val="75000"/>
                    </a:schemeClr>
                  </a:solidFill>
                </a:ln>
                <a:effec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pPr>
                  <a:endParaRPr lang="en-US" sz="1400" b="1" dirty="0">
                    <a:solidFill>
                      <a:schemeClr val="bg1"/>
                    </a:solidFill>
                  </a:endParaRPr>
                </a:p>
              </p:txBody>
            </p:sp>
            <p:sp>
              <p:nvSpPr>
                <p:cNvPr id="29" name="Rectangle 28"/>
                <p:cNvSpPr/>
                <p:nvPr/>
              </p:nvSpPr>
              <p:spPr>
                <a:xfrm>
                  <a:off x="1186841" y="1984902"/>
                  <a:ext cx="838047" cy="1516200"/>
                </a:xfrm>
                <a:prstGeom prst="rect">
                  <a:avLst/>
                </a:prstGeom>
                <a:solidFill>
                  <a:schemeClr val="bg1">
                    <a:lumMod val="75000"/>
                  </a:schemeClr>
                </a:solidFill>
                <a:ln w="28575">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pPr>
                  <a:endParaRPr lang="en-US" sz="1400" b="1" dirty="0">
                    <a:solidFill>
                      <a:schemeClr val="bg1"/>
                    </a:solidFill>
                  </a:endParaRPr>
                </a:p>
              </p:txBody>
            </p:sp>
            <p:sp>
              <p:nvSpPr>
                <p:cNvPr id="30" name="Oval 29"/>
                <p:cNvSpPr>
                  <a:spLocks noChangeAspect="1"/>
                </p:cNvSpPr>
                <p:nvPr/>
              </p:nvSpPr>
              <p:spPr>
                <a:xfrm>
                  <a:off x="1579105" y="1788899"/>
                  <a:ext cx="45719" cy="45719"/>
                </a:xfrm>
                <a:prstGeom prst="ellipse">
                  <a:avLst/>
                </a:prstGeom>
                <a:solidFill>
                  <a:schemeClr val="bg1">
                    <a:lumMod val="75000"/>
                  </a:schemeClr>
                </a:solidFill>
                <a:ln w="6350">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pPr>
                  <a:endParaRPr lang="en-US" sz="1400" b="1" dirty="0">
                    <a:solidFill>
                      <a:schemeClr val="bg1"/>
                    </a:solidFill>
                  </a:endParaRPr>
                </a:p>
              </p:txBody>
            </p:sp>
            <p:sp>
              <p:nvSpPr>
                <p:cNvPr id="31" name="Oval 30"/>
                <p:cNvSpPr/>
                <p:nvPr/>
              </p:nvSpPr>
              <p:spPr>
                <a:xfrm>
                  <a:off x="1516218" y="3547850"/>
                  <a:ext cx="177800" cy="177800"/>
                </a:xfrm>
                <a:prstGeom prst="ellipse">
                  <a:avLst/>
                </a:prstGeom>
                <a:solidFill>
                  <a:schemeClr val="bg1">
                    <a:lumMod val="75000"/>
                  </a:schemeClr>
                </a:solidFill>
                <a:ln w="28575">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pPr>
                  <a:endParaRPr lang="en-US" sz="1400" b="1" dirty="0">
                    <a:solidFill>
                      <a:schemeClr val="bg1"/>
                    </a:solidFill>
                  </a:endParaRPr>
                </a:p>
              </p:txBody>
            </p:sp>
            <p:sp>
              <p:nvSpPr>
                <p:cNvPr id="32" name="Rounded Rectangle 31"/>
                <p:cNvSpPr/>
                <p:nvPr/>
              </p:nvSpPr>
              <p:spPr>
                <a:xfrm>
                  <a:off x="1570193" y="3601825"/>
                  <a:ext cx="69850" cy="73025"/>
                </a:xfrm>
                <a:prstGeom prst="roundRect">
                  <a:avLst/>
                </a:prstGeom>
                <a:noFill/>
                <a:ln w="6350">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pPr>
                  <a:endParaRPr lang="en-US" sz="1400" b="1" dirty="0">
                    <a:solidFill>
                      <a:schemeClr val="bg1"/>
                    </a:solidFill>
                  </a:endParaRPr>
                </a:p>
              </p:txBody>
            </p:sp>
            <p:sp>
              <p:nvSpPr>
                <p:cNvPr id="33" name="Rounded Rectangle 32"/>
                <p:cNvSpPr>
                  <a:spLocks noChangeAspect="1"/>
                </p:cNvSpPr>
                <p:nvPr/>
              </p:nvSpPr>
              <p:spPr>
                <a:xfrm>
                  <a:off x="1512857" y="1875506"/>
                  <a:ext cx="182880" cy="36576"/>
                </a:xfrm>
                <a:prstGeom prst="roundRect">
                  <a:avLst>
                    <a:gd name="adj" fmla="val 50000"/>
                  </a:avLst>
                </a:prstGeom>
                <a:solidFill>
                  <a:schemeClr val="bg1">
                    <a:lumMod val="75000"/>
                  </a:schemeClr>
                </a:solidFill>
                <a:ln w="6350">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pPr>
                  <a:endParaRPr lang="en-US" sz="1400" b="1" dirty="0">
                    <a:solidFill>
                      <a:schemeClr val="bg1"/>
                    </a:solidFill>
                  </a:endParaRPr>
                </a:p>
              </p:txBody>
            </p:sp>
          </p:grpSp>
          <p:sp>
            <p:nvSpPr>
              <p:cNvPr id="27" name="Can 26"/>
              <p:cNvSpPr/>
              <p:nvPr/>
            </p:nvSpPr>
            <p:spPr>
              <a:xfrm>
                <a:off x="1442306" y="2522159"/>
                <a:ext cx="317212" cy="422189"/>
              </a:xfrm>
              <a:prstGeom prst="can">
                <a:avLst/>
              </a:prstGeom>
              <a:solidFill>
                <a:srgbClr val="E5001A"/>
              </a:solidFill>
              <a:ln w="12700"/>
            </p:spPr>
            <p:style>
              <a:lnRef idx="3">
                <a:schemeClr val="lt1"/>
              </a:lnRef>
              <a:fillRef idx="1">
                <a:schemeClr val="accent2"/>
              </a:fillRef>
              <a:effectRef idx="1">
                <a:schemeClr val="accent2"/>
              </a:effectRef>
              <a:fontRef idx="minor">
                <a:schemeClr val="lt1"/>
              </a:fontRef>
            </p:style>
            <p:txBody>
              <a:bodyPr anchor="ctr"/>
              <a:lstStyle/>
              <a:p>
                <a:pPr>
                  <a:lnSpc>
                    <a:spcPct val="80000"/>
                  </a:lnSpc>
                  <a:defRPr/>
                </a:pPr>
                <a:endParaRPr lang="en-US" sz="1400" b="1" dirty="0">
                  <a:solidFill>
                    <a:schemeClr val="bg1"/>
                  </a:solidFill>
                </a:endParaRPr>
              </a:p>
            </p:txBody>
          </p:sp>
        </p:grpSp>
        <p:cxnSp>
          <p:nvCxnSpPr>
            <p:cNvPr id="15" name="Elbow Connector 14"/>
            <p:cNvCxnSpPr>
              <a:stCxn id="4" idx="1"/>
              <a:endCxn id="28" idx="0"/>
            </p:cNvCxnSpPr>
            <p:nvPr/>
          </p:nvCxnSpPr>
          <p:spPr>
            <a:xfrm rot="10800000" flipV="1">
              <a:off x="2079924" y="3097427"/>
              <a:ext cx="1941108" cy="598690"/>
            </a:xfrm>
            <a:prstGeom prst="bentConnector2">
              <a:avLst/>
            </a:prstGeom>
            <a:ln w="12700" cmpd="sng">
              <a:solidFill>
                <a:schemeClr val="tx1">
                  <a:lumMod val="50000"/>
                  <a:lumOff val="50000"/>
                </a:schemeClr>
              </a:solidFill>
              <a:headEnd type="triangle"/>
              <a:tailEnd type="triangle"/>
            </a:ln>
            <a:effectLst/>
          </p:spPr>
          <p:style>
            <a:lnRef idx="2">
              <a:schemeClr val="accent1"/>
            </a:lnRef>
            <a:fillRef idx="0">
              <a:schemeClr val="accent1"/>
            </a:fillRef>
            <a:effectRef idx="1">
              <a:schemeClr val="accent1"/>
            </a:effectRef>
            <a:fontRef idx="minor">
              <a:schemeClr val="tx1"/>
            </a:fontRef>
          </p:style>
        </p:cxnSp>
        <p:grpSp>
          <p:nvGrpSpPr>
            <p:cNvPr id="16" name="Group 15"/>
            <p:cNvGrpSpPr/>
            <p:nvPr/>
          </p:nvGrpSpPr>
          <p:grpSpPr>
            <a:xfrm>
              <a:off x="2670091" y="3696117"/>
              <a:ext cx="372134" cy="806984"/>
              <a:chOff x="1137849" y="1732938"/>
              <a:chExt cx="938878" cy="2035983"/>
            </a:xfrm>
          </p:grpSpPr>
          <p:grpSp>
            <p:nvGrpSpPr>
              <p:cNvPr id="18" name="Group 17"/>
              <p:cNvGrpSpPr/>
              <p:nvPr/>
            </p:nvGrpSpPr>
            <p:grpSpPr>
              <a:xfrm>
                <a:off x="1137849" y="1732938"/>
                <a:ext cx="938878" cy="2035983"/>
                <a:chOff x="1137849" y="1732938"/>
                <a:chExt cx="938878" cy="2035983"/>
              </a:xfrm>
            </p:grpSpPr>
            <p:sp>
              <p:nvSpPr>
                <p:cNvPr id="20" name="Rounded Rectangle 19"/>
                <p:cNvSpPr/>
                <p:nvPr/>
              </p:nvSpPr>
              <p:spPr>
                <a:xfrm>
                  <a:off x="1137849" y="1732938"/>
                  <a:ext cx="938878" cy="2035983"/>
                </a:xfrm>
                <a:prstGeom prst="roundRect">
                  <a:avLst>
                    <a:gd name="adj" fmla="val 14915"/>
                  </a:avLst>
                </a:prstGeom>
                <a:solidFill>
                  <a:schemeClr val="bg1">
                    <a:lumMod val="95000"/>
                  </a:schemeClr>
                </a:solidFill>
                <a:ln w="12700" cmpd="sng">
                  <a:solidFill>
                    <a:schemeClr val="bg1">
                      <a:lumMod val="75000"/>
                    </a:schemeClr>
                  </a:solidFill>
                </a:ln>
                <a:effec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pPr>
                  <a:endParaRPr lang="en-US" sz="1400" b="1" dirty="0">
                    <a:solidFill>
                      <a:schemeClr val="bg1"/>
                    </a:solidFill>
                  </a:endParaRPr>
                </a:p>
              </p:txBody>
            </p:sp>
            <p:sp>
              <p:nvSpPr>
                <p:cNvPr id="21" name="Rectangle 20"/>
                <p:cNvSpPr/>
                <p:nvPr/>
              </p:nvSpPr>
              <p:spPr>
                <a:xfrm>
                  <a:off x="1186841" y="1984902"/>
                  <a:ext cx="838047" cy="1516200"/>
                </a:xfrm>
                <a:prstGeom prst="rect">
                  <a:avLst/>
                </a:prstGeom>
                <a:solidFill>
                  <a:schemeClr val="bg1">
                    <a:lumMod val="75000"/>
                  </a:schemeClr>
                </a:solidFill>
                <a:ln w="28575">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pPr>
                  <a:endParaRPr lang="en-US" sz="1400" b="1" dirty="0">
                    <a:solidFill>
                      <a:schemeClr val="bg1"/>
                    </a:solidFill>
                  </a:endParaRPr>
                </a:p>
              </p:txBody>
            </p:sp>
            <p:sp>
              <p:nvSpPr>
                <p:cNvPr id="22" name="Oval 21"/>
                <p:cNvSpPr>
                  <a:spLocks noChangeAspect="1"/>
                </p:cNvSpPr>
                <p:nvPr/>
              </p:nvSpPr>
              <p:spPr>
                <a:xfrm>
                  <a:off x="1579105" y="1788899"/>
                  <a:ext cx="45719" cy="45719"/>
                </a:xfrm>
                <a:prstGeom prst="ellipse">
                  <a:avLst/>
                </a:prstGeom>
                <a:solidFill>
                  <a:schemeClr val="bg1">
                    <a:lumMod val="75000"/>
                  </a:schemeClr>
                </a:solidFill>
                <a:ln w="6350">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pPr>
                  <a:endParaRPr lang="en-US" sz="1400" b="1" dirty="0">
                    <a:solidFill>
                      <a:schemeClr val="bg1"/>
                    </a:solidFill>
                  </a:endParaRPr>
                </a:p>
              </p:txBody>
            </p:sp>
            <p:sp>
              <p:nvSpPr>
                <p:cNvPr id="23" name="Oval 22"/>
                <p:cNvSpPr/>
                <p:nvPr/>
              </p:nvSpPr>
              <p:spPr>
                <a:xfrm>
                  <a:off x="1516218" y="3547850"/>
                  <a:ext cx="177800" cy="177800"/>
                </a:xfrm>
                <a:prstGeom prst="ellipse">
                  <a:avLst/>
                </a:prstGeom>
                <a:solidFill>
                  <a:schemeClr val="bg1">
                    <a:lumMod val="75000"/>
                  </a:schemeClr>
                </a:solidFill>
                <a:ln w="28575">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pPr>
                  <a:endParaRPr lang="en-US" sz="1400" b="1" dirty="0">
                    <a:solidFill>
                      <a:schemeClr val="bg1"/>
                    </a:solidFill>
                  </a:endParaRPr>
                </a:p>
              </p:txBody>
            </p:sp>
            <p:sp>
              <p:nvSpPr>
                <p:cNvPr id="24" name="Rounded Rectangle 23"/>
                <p:cNvSpPr/>
                <p:nvPr/>
              </p:nvSpPr>
              <p:spPr>
                <a:xfrm>
                  <a:off x="1570193" y="3601825"/>
                  <a:ext cx="69850" cy="73025"/>
                </a:xfrm>
                <a:prstGeom prst="roundRect">
                  <a:avLst/>
                </a:prstGeom>
                <a:noFill/>
                <a:ln w="6350">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pPr>
                  <a:endParaRPr lang="en-US" sz="1400" b="1" dirty="0">
                    <a:solidFill>
                      <a:schemeClr val="bg1"/>
                    </a:solidFill>
                  </a:endParaRPr>
                </a:p>
              </p:txBody>
            </p:sp>
            <p:sp>
              <p:nvSpPr>
                <p:cNvPr id="25" name="Rounded Rectangle 24"/>
                <p:cNvSpPr>
                  <a:spLocks noChangeAspect="1"/>
                </p:cNvSpPr>
                <p:nvPr/>
              </p:nvSpPr>
              <p:spPr>
                <a:xfrm>
                  <a:off x="1512857" y="1875506"/>
                  <a:ext cx="182880" cy="36576"/>
                </a:xfrm>
                <a:prstGeom prst="roundRect">
                  <a:avLst>
                    <a:gd name="adj" fmla="val 50000"/>
                  </a:avLst>
                </a:prstGeom>
                <a:solidFill>
                  <a:schemeClr val="bg1">
                    <a:lumMod val="75000"/>
                  </a:schemeClr>
                </a:solidFill>
                <a:ln w="6350">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pPr>
                  <a:endParaRPr lang="en-US" sz="1400" b="1" dirty="0">
                    <a:solidFill>
                      <a:schemeClr val="bg1"/>
                    </a:solidFill>
                  </a:endParaRPr>
                </a:p>
              </p:txBody>
            </p:sp>
          </p:grpSp>
          <p:sp>
            <p:nvSpPr>
              <p:cNvPr id="19" name="Can 18"/>
              <p:cNvSpPr/>
              <p:nvPr/>
            </p:nvSpPr>
            <p:spPr>
              <a:xfrm>
                <a:off x="1442306" y="2522159"/>
                <a:ext cx="317212" cy="422189"/>
              </a:xfrm>
              <a:prstGeom prst="can">
                <a:avLst/>
              </a:prstGeom>
              <a:solidFill>
                <a:srgbClr val="E5001A"/>
              </a:solidFill>
              <a:ln w="12700"/>
            </p:spPr>
            <p:style>
              <a:lnRef idx="3">
                <a:schemeClr val="lt1"/>
              </a:lnRef>
              <a:fillRef idx="1">
                <a:schemeClr val="accent2"/>
              </a:fillRef>
              <a:effectRef idx="1">
                <a:schemeClr val="accent2"/>
              </a:effectRef>
              <a:fontRef idx="minor">
                <a:schemeClr val="lt1"/>
              </a:fontRef>
            </p:style>
            <p:txBody>
              <a:bodyPr anchor="ctr"/>
              <a:lstStyle/>
              <a:p>
                <a:pPr>
                  <a:lnSpc>
                    <a:spcPct val="80000"/>
                  </a:lnSpc>
                  <a:defRPr/>
                </a:pPr>
                <a:endParaRPr lang="en-US" sz="1400" b="1" dirty="0">
                  <a:solidFill>
                    <a:schemeClr val="bg1"/>
                  </a:solidFill>
                </a:endParaRPr>
              </a:p>
            </p:txBody>
          </p:sp>
        </p:grpSp>
        <p:cxnSp>
          <p:nvCxnSpPr>
            <p:cNvPr id="17" name="Elbow Connector 16"/>
            <p:cNvCxnSpPr>
              <a:stCxn id="4" idx="1"/>
              <a:endCxn id="20" idx="0"/>
            </p:cNvCxnSpPr>
            <p:nvPr/>
          </p:nvCxnSpPr>
          <p:spPr>
            <a:xfrm rot="10800000" flipV="1">
              <a:off x="2856158" y="3097427"/>
              <a:ext cx="1164874" cy="598690"/>
            </a:xfrm>
            <a:prstGeom prst="bentConnector2">
              <a:avLst/>
            </a:prstGeom>
            <a:ln w="12700" cmpd="sng">
              <a:solidFill>
                <a:schemeClr val="tx1">
                  <a:lumMod val="50000"/>
                  <a:lumOff val="50000"/>
                </a:schemeClr>
              </a:solidFill>
              <a:headEnd type="triangle"/>
              <a:tailEnd type="triangle"/>
            </a:ln>
            <a:effectLst/>
          </p:spPr>
          <p:style>
            <a:lnRef idx="2">
              <a:schemeClr val="accent1"/>
            </a:lnRef>
            <a:fillRef idx="0">
              <a:schemeClr val="accent1"/>
            </a:fillRef>
            <a:effectRef idx="1">
              <a:schemeClr val="accent1"/>
            </a:effectRef>
            <a:fontRef idx="minor">
              <a:schemeClr val="tx1"/>
            </a:fontRef>
          </p:style>
        </p:cxnSp>
      </p:grpSp>
      <p:grpSp>
        <p:nvGrpSpPr>
          <p:cNvPr id="34" name="Group 33"/>
          <p:cNvGrpSpPr/>
          <p:nvPr/>
        </p:nvGrpSpPr>
        <p:grpSpPr>
          <a:xfrm>
            <a:off x="4465772" y="2820428"/>
            <a:ext cx="2266788" cy="1704854"/>
            <a:chOff x="4465772" y="2820428"/>
            <a:chExt cx="2266788" cy="1704854"/>
          </a:xfrm>
        </p:grpSpPr>
        <p:grpSp>
          <p:nvGrpSpPr>
            <p:cNvPr id="35" name="Group 34"/>
            <p:cNvGrpSpPr/>
            <p:nvPr/>
          </p:nvGrpSpPr>
          <p:grpSpPr>
            <a:xfrm>
              <a:off x="5675789" y="3718298"/>
              <a:ext cx="372134" cy="806984"/>
              <a:chOff x="1137849" y="1732938"/>
              <a:chExt cx="938878" cy="2035983"/>
            </a:xfrm>
          </p:grpSpPr>
          <p:grpSp>
            <p:nvGrpSpPr>
              <p:cNvPr id="48" name="Group 47"/>
              <p:cNvGrpSpPr/>
              <p:nvPr/>
            </p:nvGrpSpPr>
            <p:grpSpPr>
              <a:xfrm>
                <a:off x="1137849" y="1732938"/>
                <a:ext cx="938878" cy="2035983"/>
                <a:chOff x="1137849" y="1732938"/>
                <a:chExt cx="938878" cy="2035983"/>
              </a:xfrm>
            </p:grpSpPr>
            <p:sp>
              <p:nvSpPr>
                <p:cNvPr id="50" name="Rounded Rectangle 49"/>
                <p:cNvSpPr/>
                <p:nvPr/>
              </p:nvSpPr>
              <p:spPr>
                <a:xfrm>
                  <a:off x="1137849" y="1732938"/>
                  <a:ext cx="938878" cy="2035983"/>
                </a:xfrm>
                <a:prstGeom prst="roundRect">
                  <a:avLst>
                    <a:gd name="adj" fmla="val 14915"/>
                  </a:avLst>
                </a:prstGeom>
                <a:solidFill>
                  <a:schemeClr val="bg1">
                    <a:lumMod val="95000"/>
                  </a:schemeClr>
                </a:solidFill>
                <a:ln w="12700" cmpd="sng">
                  <a:solidFill>
                    <a:schemeClr val="bg1">
                      <a:lumMod val="75000"/>
                    </a:schemeClr>
                  </a:solidFill>
                </a:ln>
                <a:effec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pPr>
                  <a:endParaRPr lang="en-US" sz="1400" b="1" dirty="0">
                    <a:solidFill>
                      <a:schemeClr val="bg1"/>
                    </a:solidFill>
                  </a:endParaRPr>
                </a:p>
              </p:txBody>
            </p:sp>
            <p:sp>
              <p:nvSpPr>
                <p:cNvPr id="51" name="Rectangle 50"/>
                <p:cNvSpPr/>
                <p:nvPr/>
              </p:nvSpPr>
              <p:spPr>
                <a:xfrm>
                  <a:off x="1186841" y="1984902"/>
                  <a:ext cx="838047" cy="1516200"/>
                </a:xfrm>
                <a:prstGeom prst="rect">
                  <a:avLst/>
                </a:prstGeom>
                <a:solidFill>
                  <a:schemeClr val="bg1">
                    <a:lumMod val="75000"/>
                  </a:schemeClr>
                </a:solidFill>
                <a:ln w="28575">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pPr>
                  <a:endParaRPr lang="en-US" sz="1400" b="1" dirty="0">
                    <a:solidFill>
                      <a:schemeClr val="bg1"/>
                    </a:solidFill>
                  </a:endParaRPr>
                </a:p>
              </p:txBody>
            </p:sp>
            <p:sp>
              <p:nvSpPr>
                <p:cNvPr id="52" name="Oval 51"/>
                <p:cNvSpPr>
                  <a:spLocks noChangeAspect="1"/>
                </p:cNvSpPr>
                <p:nvPr/>
              </p:nvSpPr>
              <p:spPr>
                <a:xfrm>
                  <a:off x="1579105" y="1788899"/>
                  <a:ext cx="45719" cy="45719"/>
                </a:xfrm>
                <a:prstGeom prst="ellipse">
                  <a:avLst/>
                </a:prstGeom>
                <a:solidFill>
                  <a:schemeClr val="bg1">
                    <a:lumMod val="75000"/>
                  </a:schemeClr>
                </a:solidFill>
                <a:ln w="6350">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pPr>
                  <a:endParaRPr lang="en-US" sz="1400" b="1" dirty="0">
                    <a:solidFill>
                      <a:schemeClr val="bg1"/>
                    </a:solidFill>
                  </a:endParaRPr>
                </a:p>
              </p:txBody>
            </p:sp>
            <p:sp>
              <p:nvSpPr>
                <p:cNvPr id="53" name="Oval 52"/>
                <p:cNvSpPr/>
                <p:nvPr/>
              </p:nvSpPr>
              <p:spPr>
                <a:xfrm>
                  <a:off x="1516218" y="3547850"/>
                  <a:ext cx="177800" cy="177800"/>
                </a:xfrm>
                <a:prstGeom prst="ellipse">
                  <a:avLst/>
                </a:prstGeom>
                <a:solidFill>
                  <a:schemeClr val="bg1">
                    <a:lumMod val="75000"/>
                  </a:schemeClr>
                </a:solidFill>
                <a:ln w="28575">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pPr>
                  <a:endParaRPr lang="en-US" sz="1400" b="1" dirty="0">
                    <a:solidFill>
                      <a:schemeClr val="bg1"/>
                    </a:solidFill>
                  </a:endParaRPr>
                </a:p>
              </p:txBody>
            </p:sp>
            <p:sp>
              <p:nvSpPr>
                <p:cNvPr id="54" name="Rounded Rectangle 53"/>
                <p:cNvSpPr/>
                <p:nvPr/>
              </p:nvSpPr>
              <p:spPr>
                <a:xfrm>
                  <a:off x="1570193" y="3601825"/>
                  <a:ext cx="69850" cy="73025"/>
                </a:xfrm>
                <a:prstGeom prst="roundRect">
                  <a:avLst/>
                </a:prstGeom>
                <a:noFill/>
                <a:ln w="6350">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pPr>
                  <a:endParaRPr lang="en-US" sz="1400" b="1" dirty="0">
                    <a:solidFill>
                      <a:schemeClr val="bg1"/>
                    </a:solidFill>
                  </a:endParaRPr>
                </a:p>
              </p:txBody>
            </p:sp>
            <p:sp>
              <p:nvSpPr>
                <p:cNvPr id="55" name="Rounded Rectangle 54"/>
                <p:cNvSpPr>
                  <a:spLocks noChangeAspect="1"/>
                </p:cNvSpPr>
                <p:nvPr/>
              </p:nvSpPr>
              <p:spPr>
                <a:xfrm>
                  <a:off x="1512857" y="1875506"/>
                  <a:ext cx="182880" cy="36576"/>
                </a:xfrm>
                <a:prstGeom prst="roundRect">
                  <a:avLst>
                    <a:gd name="adj" fmla="val 50000"/>
                  </a:avLst>
                </a:prstGeom>
                <a:solidFill>
                  <a:schemeClr val="bg1">
                    <a:lumMod val="75000"/>
                  </a:schemeClr>
                </a:solidFill>
                <a:ln w="6350">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pPr>
                  <a:endParaRPr lang="en-US" sz="1400" b="1" dirty="0">
                    <a:solidFill>
                      <a:schemeClr val="bg1"/>
                    </a:solidFill>
                  </a:endParaRPr>
                </a:p>
              </p:txBody>
            </p:sp>
          </p:grpSp>
          <p:sp>
            <p:nvSpPr>
              <p:cNvPr id="49" name="Can 48"/>
              <p:cNvSpPr/>
              <p:nvPr/>
            </p:nvSpPr>
            <p:spPr>
              <a:xfrm>
                <a:off x="1442306" y="2522159"/>
                <a:ext cx="317212" cy="422189"/>
              </a:xfrm>
              <a:prstGeom prst="can">
                <a:avLst/>
              </a:prstGeom>
              <a:solidFill>
                <a:srgbClr val="E5001A"/>
              </a:solidFill>
              <a:ln w="12700"/>
            </p:spPr>
            <p:style>
              <a:lnRef idx="3">
                <a:schemeClr val="lt1"/>
              </a:lnRef>
              <a:fillRef idx="1">
                <a:schemeClr val="accent2"/>
              </a:fillRef>
              <a:effectRef idx="1">
                <a:schemeClr val="accent2"/>
              </a:effectRef>
              <a:fontRef idx="minor">
                <a:schemeClr val="lt1"/>
              </a:fontRef>
            </p:style>
            <p:txBody>
              <a:bodyPr anchor="ctr"/>
              <a:lstStyle/>
              <a:p>
                <a:pPr>
                  <a:lnSpc>
                    <a:spcPct val="80000"/>
                  </a:lnSpc>
                  <a:defRPr/>
                </a:pPr>
                <a:endParaRPr lang="en-US" sz="1400" b="1" dirty="0">
                  <a:solidFill>
                    <a:schemeClr val="bg1"/>
                  </a:solidFill>
                </a:endParaRPr>
              </a:p>
            </p:txBody>
          </p:sp>
        </p:grpSp>
        <p:cxnSp>
          <p:nvCxnSpPr>
            <p:cNvPr id="36" name="Elbow Connector 35"/>
            <p:cNvCxnSpPr>
              <a:stCxn id="4" idx="3"/>
              <a:endCxn id="50" idx="0"/>
            </p:cNvCxnSpPr>
            <p:nvPr/>
          </p:nvCxnSpPr>
          <p:spPr>
            <a:xfrm>
              <a:off x="4465772" y="3097427"/>
              <a:ext cx="1396084" cy="620871"/>
            </a:xfrm>
            <a:prstGeom prst="bentConnector2">
              <a:avLst/>
            </a:prstGeom>
            <a:ln w="12700" cmpd="sng">
              <a:solidFill>
                <a:schemeClr val="tx1">
                  <a:lumMod val="50000"/>
                  <a:lumOff val="50000"/>
                </a:schemeClr>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37" name="TextBox 36"/>
            <p:cNvSpPr txBox="1"/>
            <p:nvPr/>
          </p:nvSpPr>
          <p:spPr>
            <a:xfrm>
              <a:off x="4678161" y="2820428"/>
              <a:ext cx="1031051" cy="276999"/>
            </a:xfrm>
            <a:prstGeom prst="rect">
              <a:avLst/>
            </a:prstGeom>
            <a:noFill/>
          </p:spPr>
          <p:txBody>
            <a:bodyPr wrap="none" rtlCol="0">
              <a:spAutoFit/>
            </a:bodyPr>
            <a:lstStyle/>
            <a:p>
              <a:r>
                <a:rPr lang="en-US" sz="1200" dirty="0" smtClean="0"/>
                <a:t>San Francisco</a:t>
              </a:r>
              <a:endParaRPr lang="en-US" sz="1200" dirty="0"/>
            </a:p>
          </p:txBody>
        </p:sp>
        <p:grpSp>
          <p:nvGrpSpPr>
            <p:cNvPr id="38" name="Group 37"/>
            <p:cNvGrpSpPr/>
            <p:nvPr/>
          </p:nvGrpSpPr>
          <p:grpSpPr>
            <a:xfrm>
              <a:off x="6360426" y="3713348"/>
              <a:ext cx="372134" cy="806984"/>
              <a:chOff x="1137849" y="1732938"/>
              <a:chExt cx="938878" cy="2035983"/>
            </a:xfrm>
          </p:grpSpPr>
          <p:grpSp>
            <p:nvGrpSpPr>
              <p:cNvPr id="40" name="Group 39"/>
              <p:cNvGrpSpPr/>
              <p:nvPr/>
            </p:nvGrpSpPr>
            <p:grpSpPr>
              <a:xfrm>
                <a:off x="1137849" y="1732938"/>
                <a:ext cx="938878" cy="2035983"/>
                <a:chOff x="1137849" y="1732938"/>
                <a:chExt cx="938878" cy="2035983"/>
              </a:xfrm>
            </p:grpSpPr>
            <p:sp>
              <p:nvSpPr>
                <p:cNvPr id="42" name="Rounded Rectangle 41"/>
                <p:cNvSpPr/>
                <p:nvPr/>
              </p:nvSpPr>
              <p:spPr>
                <a:xfrm>
                  <a:off x="1137849" y="1732938"/>
                  <a:ext cx="938878" cy="2035983"/>
                </a:xfrm>
                <a:prstGeom prst="roundRect">
                  <a:avLst>
                    <a:gd name="adj" fmla="val 14915"/>
                  </a:avLst>
                </a:prstGeom>
                <a:solidFill>
                  <a:schemeClr val="bg1">
                    <a:lumMod val="95000"/>
                  </a:schemeClr>
                </a:solidFill>
                <a:ln w="12700" cmpd="sng">
                  <a:solidFill>
                    <a:schemeClr val="bg1">
                      <a:lumMod val="75000"/>
                    </a:schemeClr>
                  </a:solidFill>
                </a:ln>
                <a:effec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pPr>
                  <a:endParaRPr lang="en-US" sz="1400" b="1" dirty="0">
                    <a:solidFill>
                      <a:schemeClr val="bg1"/>
                    </a:solidFill>
                  </a:endParaRPr>
                </a:p>
              </p:txBody>
            </p:sp>
            <p:sp>
              <p:nvSpPr>
                <p:cNvPr id="43" name="Rectangle 42"/>
                <p:cNvSpPr/>
                <p:nvPr/>
              </p:nvSpPr>
              <p:spPr>
                <a:xfrm>
                  <a:off x="1186841" y="1984902"/>
                  <a:ext cx="838047" cy="1516200"/>
                </a:xfrm>
                <a:prstGeom prst="rect">
                  <a:avLst/>
                </a:prstGeom>
                <a:solidFill>
                  <a:schemeClr val="bg1">
                    <a:lumMod val="75000"/>
                  </a:schemeClr>
                </a:solidFill>
                <a:ln w="28575">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pPr>
                  <a:endParaRPr lang="en-US" sz="1400" b="1" dirty="0">
                    <a:solidFill>
                      <a:schemeClr val="bg1"/>
                    </a:solidFill>
                  </a:endParaRPr>
                </a:p>
              </p:txBody>
            </p:sp>
            <p:sp>
              <p:nvSpPr>
                <p:cNvPr id="44" name="Oval 43"/>
                <p:cNvSpPr>
                  <a:spLocks noChangeAspect="1"/>
                </p:cNvSpPr>
                <p:nvPr/>
              </p:nvSpPr>
              <p:spPr>
                <a:xfrm>
                  <a:off x="1579105" y="1788899"/>
                  <a:ext cx="45719" cy="45719"/>
                </a:xfrm>
                <a:prstGeom prst="ellipse">
                  <a:avLst/>
                </a:prstGeom>
                <a:solidFill>
                  <a:schemeClr val="bg1">
                    <a:lumMod val="75000"/>
                  </a:schemeClr>
                </a:solidFill>
                <a:ln w="6350">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pPr>
                  <a:endParaRPr lang="en-US" sz="1400" b="1" dirty="0">
                    <a:solidFill>
                      <a:schemeClr val="bg1"/>
                    </a:solidFill>
                  </a:endParaRPr>
                </a:p>
              </p:txBody>
            </p:sp>
            <p:sp>
              <p:nvSpPr>
                <p:cNvPr id="45" name="Oval 44"/>
                <p:cNvSpPr/>
                <p:nvPr/>
              </p:nvSpPr>
              <p:spPr>
                <a:xfrm>
                  <a:off x="1516218" y="3547850"/>
                  <a:ext cx="177800" cy="177800"/>
                </a:xfrm>
                <a:prstGeom prst="ellipse">
                  <a:avLst/>
                </a:prstGeom>
                <a:solidFill>
                  <a:schemeClr val="bg1">
                    <a:lumMod val="75000"/>
                  </a:schemeClr>
                </a:solidFill>
                <a:ln w="28575">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pPr>
                  <a:endParaRPr lang="en-US" sz="1400" b="1" dirty="0">
                    <a:solidFill>
                      <a:schemeClr val="bg1"/>
                    </a:solidFill>
                  </a:endParaRPr>
                </a:p>
              </p:txBody>
            </p:sp>
            <p:sp>
              <p:nvSpPr>
                <p:cNvPr id="46" name="Rounded Rectangle 45"/>
                <p:cNvSpPr/>
                <p:nvPr/>
              </p:nvSpPr>
              <p:spPr>
                <a:xfrm>
                  <a:off x="1570193" y="3601825"/>
                  <a:ext cx="69850" cy="73025"/>
                </a:xfrm>
                <a:prstGeom prst="roundRect">
                  <a:avLst/>
                </a:prstGeom>
                <a:noFill/>
                <a:ln w="6350">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pPr>
                  <a:endParaRPr lang="en-US" sz="1400" b="1" dirty="0">
                    <a:solidFill>
                      <a:schemeClr val="bg1"/>
                    </a:solidFill>
                  </a:endParaRPr>
                </a:p>
              </p:txBody>
            </p:sp>
            <p:sp>
              <p:nvSpPr>
                <p:cNvPr id="47" name="Rounded Rectangle 46"/>
                <p:cNvSpPr>
                  <a:spLocks noChangeAspect="1"/>
                </p:cNvSpPr>
                <p:nvPr/>
              </p:nvSpPr>
              <p:spPr>
                <a:xfrm>
                  <a:off x="1512857" y="1875506"/>
                  <a:ext cx="182880" cy="36576"/>
                </a:xfrm>
                <a:prstGeom prst="roundRect">
                  <a:avLst>
                    <a:gd name="adj" fmla="val 50000"/>
                  </a:avLst>
                </a:prstGeom>
                <a:solidFill>
                  <a:schemeClr val="bg1">
                    <a:lumMod val="75000"/>
                  </a:schemeClr>
                </a:solidFill>
                <a:ln w="6350">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pPr>
                  <a:endParaRPr lang="en-US" sz="1400" b="1" dirty="0">
                    <a:solidFill>
                      <a:schemeClr val="bg1"/>
                    </a:solidFill>
                  </a:endParaRPr>
                </a:p>
              </p:txBody>
            </p:sp>
          </p:grpSp>
          <p:sp>
            <p:nvSpPr>
              <p:cNvPr id="41" name="Can 40"/>
              <p:cNvSpPr/>
              <p:nvPr/>
            </p:nvSpPr>
            <p:spPr>
              <a:xfrm>
                <a:off x="1442306" y="2522159"/>
                <a:ext cx="317212" cy="422189"/>
              </a:xfrm>
              <a:prstGeom prst="can">
                <a:avLst/>
              </a:prstGeom>
              <a:solidFill>
                <a:srgbClr val="E5001A"/>
              </a:solidFill>
              <a:ln w="12700"/>
            </p:spPr>
            <p:style>
              <a:lnRef idx="3">
                <a:schemeClr val="lt1"/>
              </a:lnRef>
              <a:fillRef idx="1">
                <a:schemeClr val="accent2"/>
              </a:fillRef>
              <a:effectRef idx="1">
                <a:schemeClr val="accent2"/>
              </a:effectRef>
              <a:fontRef idx="minor">
                <a:schemeClr val="lt1"/>
              </a:fontRef>
            </p:style>
            <p:txBody>
              <a:bodyPr anchor="ctr"/>
              <a:lstStyle/>
              <a:p>
                <a:pPr>
                  <a:lnSpc>
                    <a:spcPct val="80000"/>
                  </a:lnSpc>
                  <a:defRPr/>
                </a:pPr>
                <a:endParaRPr lang="en-US" sz="1400" b="1" dirty="0">
                  <a:solidFill>
                    <a:schemeClr val="bg1"/>
                  </a:solidFill>
                </a:endParaRPr>
              </a:p>
            </p:txBody>
          </p:sp>
        </p:grpSp>
        <p:cxnSp>
          <p:nvCxnSpPr>
            <p:cNvPr id="39" name="Elbow Connector 38"/>
            <p:cNvCxnSpPr>
              <a:stCxn id="4" idx="3"/>
              <a:endCxn id="42" idx="0"/>
            </p:cNvCxnSpPr>
            <p:nvPr/>
          </p:nvCxnSpPr>
          <p:spPr>
            <a:xfrm>
              <a:off x="4465772" y="3097427"/>
              <a:ext cx="2080721" cy="615921"/>
            </a:xfrm>
            <a:prstGeom prst="bentConnector2">
              <a:avLst/>
            </a:prstGeom>
            <a:ln w="12700" cmpd="sng">
              <a:solidFill>
                <a:schemeClr val="tx1">
                  <a:lumMod val="50000"/>
                  <a:lumOff val="50000"/>
                </a:schemeClr>
              </a:solidFill>
              <a:headEnd type="triangle"/>
              <a:tailEnd type="triangle"/>
            </a:ln>
            <a:effectLst/>
          </p:spPr>
          <p:style>
            <a:lnRef idx="2">
              <a:schemeClr val="accent1"/>
            </a:lnRef>
            <a:fillRef idx="0">
              <a:schemeClr val="accent1"/>
            </a:fillRef>
            <a:effectRef idx="1">
              <a:schemeClr val="accent1"/>
            </a:effectRef>
            <a:fontRef idx="minor">
              <a:schemeClr val="tx1"/>
            </a:fontRef>
          </p:style>
        </p:cxnSp>
      </p:grpSp>
      <p:grpSp>
        <p:nvGrpSpPr>
          <p:cNvPr id="56" name="Group 55"/>
          <p:cNvGrpSpPr/>
          <p:nvPr/>
        </p:nvGrpSpPr>
        <p:grpSpPr>
          <a:xfrm>
            <a:off x="4243402" y="955220"/>
            <a:ext cx="2489158" cy="3161619"/>
            <a:chOff x="4243402" y="955220"/>
            <a:chExt cx="2489158" cy="3161619"/>
          </a:xfrm>
        </p:grpSpPr>
        <p:grpSp>
          <p:nvGrpSpPr>
            <p:cNvPr id="57" name="Group 56"/>
            <p:cNvGrpSpPr/>
            <p:nvPr/>
          </p:nvGrpSpPr>
          <p:grpSpPr>
            <a:xfrm>
              <a:off x="5661086" y="955220"/>
              <a:ext cx="372134" cy="806984"/>
              <a:chOff x="1137849" y="1732938"/>
              <a:chExt cx="938878" cy="2035983"/>
            </a:xfrm>
          </p:grpSpPr>
          <p:grpSp>
            <p:nvGrpSpPr>
              <p:cNvPr id="61" name="Group 60"/>
              <p:cNvGrpSpPr/>
              <p:nvPr/>
            </p:nvGrpSpPr>
            <p:grpSpPr>
              <a:xfrm>
                <a:off x="1137849" y="1732938"/>
                <a:ext cx="938878" cy="2035983"/>
                <a:chOff x="1137849" y="1732938"/>
                <a:chExt cx="938878" cy="2035983"/>
              </a:xfrm>
            </p:grpSpPr>
            <p:sp>
              <p:nvSpPr>
                <p:cNvPr id="63" name="Rounded Rectangle 62"/>
                <p:cNvSpPr/>
                <p:nvPr/>
              </p:nvSpPr>
              <p:spPr>
                <a:xfrm>
                  <a:off x="1137849" y="1732938"/>
                  <a:ext cx="938878" cy="2035983"/>
                </a:xfrm>
                <a:prstGeom prst="roundRect">
                  <a:avLst>
                    <a:gd name="adj" fmla="val 14915"/>
                  </a:avLst>
                </a:prstGeom>
                <a:solidFill>
                  <a:schemeClr val="bg1">
                    <a:lumMod val="95000"/>
                  </a:schemeClr>
                </a:solidFill>
                <a:ln w="12700" cmpd="sng">
                  <a:solidFill>
                    <a:schemeClr val="bg1">
                      <a:lumMod val="75000"/>
                    </a:schemeClr>
                  </a:solidFill>
                </a:ln>
                <a:effec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pPr>
                  <a:endParaRPr lang="en-US" sz="1400" b="1" dirty="0">
                    <a:solidFill>
                      <a:schemeClr val="bg1"/>
                    </a:solidFill>
                  </a:endParaRPr>
                </a:p>
              </p:txBody>
            </p:sp>
            <p:sp>
              <p:nvSpPr>
                <p:cNvPr id="64" name="Rectangle 63"/>
                <p:cNvSpPr/>
                <p:nvPr/>
              </p:nvSpPr>
              <p:spPr>
                <a:xfrm>
                  <a:off x="1186841" y="1984902"/>
                  <a:ext cx="838047" cy="1516200"/>
                </a:xfrm>
                <a:prstGeom prst="rect">
                  <a:avLst/>
                </a:prstGeom>
                <a:solidFill>
                  <a:schemeClr val="bg1">
                    <a:lumMod val="75000"/>
                  </a:schemeClr>
                </a:solidFill>
                <a:ln w="28575">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pPr>
                  <a:endParaRPr lang="en-US" sz="1400" b="1" dirty="0">
                    <a:solidFill>
                      <a:schemeClr val="bg1"/>
                    </a:solidFill>
                  </a:endParaRPr>
                </a:p>
              </p:txBody>
            </p:sp>
            <p:sp>
              <p:nvSpPr>
                <p:cNvPr id="65" name="Oval 64"/>
                <p:cNvSpPr>
                  <a:spLocks noChangeAspect="1"/>
                </p:cNvSpPr>
                <p:nvPr/>
              </p:nvSpPr>
              <p:spPr>
                <a:xfrm>
                  <a:off x="1579105" y="1788899"/>
                  <a:ext cx="45719" cy="45719"/>
                </a:xfrm>
                <a:prstGeom prst="ellipse">
                  <a:avLst/>
                </a:prstGeom>
                <a:solidFill>
                  <a:schemeClr val="bg1">
                    <a:lumMod val="75000"/>
                  </a:schemeClr>
                </a:solidFill>
                <a:ln w="6350">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pPr>
                  <a:endParaRPr lang="en-US" sz="1400" b="1" dirty="0">
                    <a:solidFill>
                      <a:schemeClr val="bg1"/>
                    </a:solidFill>
                  </a:endParaRPr>
                </a:p>
              </p:txBody>
            </p:sp>
            <p:sp>
              <p:nvSpPr>
                <p:cNvPr id="66" name="Oval 65"/>
                <p:cNvSpPr/>
                <p:nvPr/>
              </p:nvSpPr>
              <p:spPr>
                <a:xfrm>
                  <a:off x="1516218" y="3547850"/>
                  <a:ext cx="177800" cy="177800"/>
                </a:xfrm>
                <a:prstGeom prst="ellipse">
                  <a:avLst/>
                </a:prstGeom>
                <a:solidFill>
                  <a:schemeClr val="bg1">
                    <a:lumMod val="75000"/>
                  </a:schemeClr>
                </a:solidFill>
                <a:ln w="28575">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pPr>
                  <a:endParaRPr lang="en-US" sz="1400" b="1" dirty="0">
                    <a:solidFill>
                      <a:schemeClr val="bg1"/>
                    </a:solidFill>
                  </a:endParaRPr>
                </a:p>
              </p:txBody>
            </p:sp>
            <p:sp>
              <p:nvSpPr>
                <p:cNvPr id="67" name="Rounded Rectangle 66"/>
                <p:cNvSpPr/>
                <p:nvPr/>
              </p:nvSpPr>
              <p:spPr>
                <a:xfrm>
                  <a:off x="1570193" y="3601825"/>
                  <a:ext cx="69850" cy="73025"/>
                </a:xfrm>
                <a:prstGeom prst="roundRect">
                  <a:avLst/>
                </a:prstGeom>
                <a:noFill/>
                <a:ln w="6350">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pPr>
                  <a:endParaRPr lang="en-US" sz="1400" b="1" dirty="0">
                    <a:solidFill>
                      <a:schemeClr val="bg1"/>
                    </a:solidFill>
                  </a:endParaRPr>
                </a:p>
              </p:txBody>
            </p:sp>
            <p:sp>
              <p:nvSpPr>
                <p:cNvPr id="68" name="Rounded Rectangle 67"/>
                <p:cNvSpPr>
                  <a:spLocks noChangeAspect="1"/>
                </p:cNvSpPr>
                <p:nvPr/>
              </p:nvSpPr>
              <p:spPr>
                <a:xfrm>
                  <a:off x="1512857" y="1875506"/>
                  <a:ext cx="182880" cy="36576"/>
                </a:xfrm>
                <a:prstGeom prst="roundRect">
                  <a:avLst>
                    <a:gd name="adj" fmla="val 50000"/>
                  </a:avLst>
                </a:prstGeom>
                <a:solidFill>
                  <a:schemeClr val="bg1">
                    <a:lumMod val="75000"/>
                  </a:schemeClr>
                </a:solidFill>
                <a:ln w="6350">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pPr>
                  <a:endParaRPr lang="en-US" sz="1400" b="1" dirty="0">
                    <a:solidFill>
                      <a:schemeClr val="bg1"/>
                    </a:solidFill>
                  </a:endParaRPr>
                </a:p>
              </p:txBody>
            </p:sp>
          </p:grpSp>
          <p:sp>
            <p:nvSpPr>
              <p:cNvPr id="62" name="Can 61"/>
              <p:cNvSpPr/>
              <p:nvPr/>
            </p:nvSpPr>
            <p:spPr>
              <a:xfrm>
                <a:off x="1442306" y="2522159"/>
                <a:ext cx="317212" cy="422189"/>
              </a:xfrm>
              <a:prstGeom prst="can">
                <a:avLst/>
              </a:prstGeom>
              <a:solidFill>
                <a:srgbClr val="E5001A"/>
              </a:solidFill>
              <a:ln w="12700"/>
            </p:spPr>
            <p:style>
              <a:lnRef idx="3">
                <a:schemeClr val="lt1"/>
              </a:lnRef>
              <a:fillRef idx="1">
                <a:schemeClr val="accent2"/>
              </a:fillRef>
              <a:effectRef idx="1">
                <a:schemeClr val="accent2"/>
              </a:effectRef>
              <a:fontRef idx="minor">
                <a:schemeClr val="lt1"/>
              </a:fontRef>
            </p:style>
            <p:txBody>
              <a:bodyPr anchor="ctr"/>
              <a:lstStyle/>
              <a:p>
                <a:pPr>
                  <a:lnSpc>
                    <a:spcPct val="80000"/>
                  </a:lnSpc>
                  <a:defRPr/>
                </a:pPr>
                <a:endParaRPr lang="en-US" sz="1400" b="1" dirty="0">
                  <a:solidFill>
                    <a:schemeClr val="bg1"/>
                  </a:solidFill>
                </a:endParaRPr>
              </a:p>
            </p:txBody>
          </p:sp>
        </p:grpSp>
        <p:cxnSp>
          <p:nvCxnSpPr>
            <p:cNvPr id="58" name="Elbow Connector 57"/>
            <p:cNvCxnSpPr>
              <a:stCxn id="4" idx="0"/>
              <a:endCxn id="63" idx="2"/>
            </p:cNvCxnSpPr>
            <p:nvPr/>
          </p:nvCxnSpPr>
          <p:spPr>
            <a:xfrm rot="5400000" flipH="1" flipV="1">
              <a:off x="4600036" y="1405571"/>
              <a:ext cx="890483" cy="1603751"/>
            </a:xfrm>
            <a:prstGeom prst="bentConnector3">
              <a:avLst>
                <a:gd name="adj1" fmla="val 56672"/>
              </a:avLst>
            </a:prstGeom>
            <a:ln w="12700" cmpd="sng">
              <a:solidFill>
                <a:schemeClr val="tx1">
                  <a:lumMod val="50000"/>
                  <a:lumOff val="50000"/>
                </a:schemeClr>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59" name="TextBox 58"/>
            <p:cNvSpPr txBox="1"/>
            <p:nvPr/>
          </p:nvSpPr>
          <p:spPr>
            <a:xfrm>
              <a:off x="4678161" y="1865369"/>
              <a:ext cx="620683" cy="276999"/>
            </a:xfrm>
            <a:prstGeom prst="rect">
              <a:avLst/>
            </a:prstGeom>
            <a:noFill/>
          </p:spPr>
          <p:txBody>
            <a:bodyPr wrap="none" rtlCol="0">
              <a:spAutoFit/>
            </a:bodyPr>
            <a:lstStyle/>
            <a:p>
              <a:r>
                <a:rPr lang="en-US" sz="1200" dirty="0" smtClean="0"/>
                <a:t>Nature</a:t>
              </a:r>
              <a:endParaRPr lang="en-US" sz="1200" dirty="0"/>
            </a:p>
          </p:txBody>
        </p:sp>
        <p:cxnSp>
          <p:nvCxnSpPr>
            <p:cNvPr id="60" name="Elbow Connector 59"/>
            <p:cNvCxnSpPr>
              <a:stCxn id="4" idx="0"/>
              <a:endCxn id="42" idx="3"/>
            </p:cNvCxnSpPr>
            <p:nvPr/>
          </p:nvCxnSpPr>
          <p:spPr>
            <a:xfrm rot="16200000" flipH="1">
              <a:off x="4755904" y="2140184"/>
              <a:ext cx="1464153" cy="2489158"/>
            </a:xfrm>
            <a:prstGeom prst="bentConnector4">
              <a:avLst>
                <a:gd name="adj1" fmla="val -34295"/>
                <a:gd name="adj2" fmla="val 109184"/>
              </a:avLst>
            </a:prstGeom>
            <a:ln w="12700" cmpd="sng">
              <a:solidFill>
                <a:schemeClr val="tx1">
                  <a:lumMod val="50000"/>
                  <a:lumOff val="50000"/>
                </a:schemeClr>
              </a:solidFill>
              <a:headEnd type="triangle"/>
              <a:tailEnd type="triangle"/>
            </a:ln>
            <a:effectLst/>
          </p:spPr>
          <p:style>
            <a:lnRef idx="2">
              <a:schemeClr val="accent1"/>
            </a:lnRef>
            <a:fillRef idx="0">
              <a:schemeClr val="accent1"/>
            </a:fillRef>
            <a:effectRef idx="1">
              <a:schemeClr val="accent1"/>
            </a:effectRef>
            <a:fontRef idx="minor">
              <a:schemeClr val="tx1"/>
            </a:fontRef>
          </p:style>
        </p:cxnSp>
      </p:grpSp>
      <p:grpSp>
        <p:nvGrpSpPr>
          <p:cNvPr id="69" name="Group 68"/>
          <p:cNvGrpSpPr/>
          <p:nvPr/>
        </p:nvGrpSpPr>
        <p:grpSpPr>
          <a:xfrm>
            <a:off x="2633994" y="955221"/>
            <a:ext cx="1387039" cy="1770649"/>
            <a:chOff x="2633994" y="955221"/>
            <a:chExt cx="1387039" cy="1770649"/>
          </a:xfrm>
        </p:grpSpPr>
        <p:grpSp>
          <p:nvGrpSpPr>
            <p:cNvPr id="70" name="Group 69"/>
            <p:cNvGrpSpPr/>
            <p:nvPr/>
          </p:nvGrpSpPr>
          <p:grpSpPr>
            <a:xfrm>
              <a:off x="2633994" y="955221"/>
              <a:ext cx="372134" cy="806984"/>
              <a:chOff x="1137849" y="1732938"/>
              <a:chExt cx="938878" cy="2035983"/>
            </a:xfrm>
          </p:grpSpPr>
          <p:grpSp>
            <p:nvGrpSpPr>
              <p:cNvPr id="73" name="Group 72"/>
              <p:cNvGrpSpPr/>
              <p:nvPr/>
            </p:nvGrpSpPr>
            <p:grpSpPr>
              <a:xfrm>
                <a:off x="1137849" y="1732938"/>
                <a:ext cx="938878" cy="2035983"/>
                <a:chOff x="1137849" y="1732938"/>
                <a:chExt cx="938878" cy="2035983"/>
              </a:xfrm>
            </p:grpSpPr>
            <p:sp>
              <p:nvSpPr>
                <p:cNvPr id="75" name="Rounded Rectangle 74"/>
                <p:cNvSpPr/>
                <p:nvPr/>
              </p:nvSpPr>
              <p:spPr>
                <a:xfrm>
                  <a:off x="1137849" y="1732938"/>
                  <a:ext cx="938878" cy="2035983"/>
                </a:xfrm>
                <a:prstGeom prst="roundRect">
                  <a:avLst>
                    <a:gd name="adj" fmla="val 14915"/>
                  </a:avLst>
                </a:prstGeom>
                <a:solidFill>
                  <a:schemeClr val="bg1">
                    <a:lumMod val="95000"/>
                  </a:schemeClr>
                </a:solidFill>
                <a:ln w="12700" cmpd="sng">
                  <a:solidFill>
                    <a:schemeClr val="bg1">
                      <a:lumMod val="75000"/>
                    </a:schemeClr>
                  </a:solidFill>
                </a:ln>
                <a:effec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pPr>
                  <a:endParaRPr lang="en-US" sz="1400" b="1" dirty="0">
                    <a:solidFill>
                      <a:schemeClr val="bg1"/>
                    </a:solidFill>
                  </a:endParaRPr>
                </a:p>
              </p:txBody>
            </p:sp>
            <p:sp>
              <p:nvSpPr>
                <p:cNvPr id="76" name="Rectangle 75"/>
                <p:cNvSpPr/>
                <p:nvPr/>
              </p:nvSpPr>
              <p:spPr>
                <a:xfrm>
                  <a:off x="1186840" y="1984903"/>
                  <a:ext cx="838048" cy="1516199"/>
                </a:xfrm>
                <a:prstGeom prst="rect">
                  <a:avLst/>
                </a:prstGeom>
                <a:solidFill>
                  <a:schemeClr val="bg1">
                    <a:lumMod val="75000"/>
                  </a:schemeClr>
                </a:solidFill>
                <a:ln w="28575">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pPr>
                  <a:endParaRPr lang="en-US" sz="1400" b="1" dirty="0">
                    <a:solidFill>
                      <a:schemeClr val="bg1"/>
                    </a:solidFill>
                  </a:endParaRPr>
                </a:p>
              </p:txBody>
            </p:sp>
            <p:sp>
              <p:nvSpPr>
                <p:cNvPr id="77" name="Oval 76"/>
                <p:cNvSpPr>
                  <a:spLocks noChangeAspect="1"/>
                </p:cNvSpPr>
                <p:nvPr/>
              </p:nvSpPr>
              <p:spPr>
                <a:xfrm>
                  <a:off x="1579105" y="1788899"/>
                  <a:ext cx="45719" cy="45719"/>
                </a:xfrm>
                <a:prstGeom prst="ellipse">
                  <a:avLst/>
                </a:prstGeom>
                <a:solidFill>
                  <a:schemeClr val="bg1">
                    <a:lumMod val="75000"/>
                  </a:schemeClr>
                </a:solidFill>
                <a:ln w="6350">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pPr>
                  <a:endParaRPr lang="en-US" sz="1400" b="1" dirty="0">
                    <a:solidFill>
                      <a:schemeClr val="bg1"/>
                    </a:solidFill>
                  </a:endParaRPr>
                </a:p>
              </p:txBody>
            </p:sp>
            <p:sp>
              <p:nvSpPr>
                <p:cNvPr id="78" name="Oval 77"/>
                <p:cNvSpPr/>
                <p:nvPr/>
              </p:nvSpPr>
              <p:spPr>
                <a:xfrm>
                  <a:off x="1516218" y="3547850"/>
                  <a:ext cx="177800" cy="177800"/>
                </a:xfrm>
                <a:prstGeom prst="ellipse">
                  <a:avLst/>
                </a:prstGeom>
                <a:solidFill>
                  <a:schemeClr val="bg1">
                    <a:lumMod val="75000"/>
                  </a:schemeClr>
                </a:solidFill>
                <a:ln w="28575">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pPr>
                  <a:endParaRPr lang="en-US" sz="1400" b="1" dirty="0">
                    <a:solidFill>
                      <a:schemeClr val="bg1"/>
                    </a:solidFill>
                  </a:endParaRPr>
                </a:p>
              </p:txBody>
            </p:sp>
            <p:sp>
              <p:nvSpPr>
                <p:cNvPr id="79" name="Rounded Rectangle 78"/>
                <p:cNvSpPr/>
                <p:nvPr/>
              </p:nvSpPr>
              <p:spPr>
                <a:xfrm>
                  <a:off x="1570193" y="3601825"/>
                  <a:ext cx="69850" cy="73025"/>
                </a:xfrm>
                <a:prstGeom prst="roundRect">
                  <a:avLst/>
                </a:prstGeom>
                <a:noFill/>
                <a:ln w="6350">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pPr>
                  <a:endParaRPr lang="en-US" sz="1400" b="1" dirty="0">
                    <a:solidFill>
                      <a:schemeClr val="bg1"/>
                    </a:solidFill>
                  </a:endParaRPr>
                </a:p>
              </p:txBody>
            </p:sp>
            <p:sp>
              <p:nvSpPr>
                <p:cNvPr id="80" name="Rounded Rectangle 79"/>
                <p:cNvSpPr>
                  <a:spLocks noChangeAspect="1"/>
                </p:cNvSpPr>
                <p:nvPr/>
              </p:nvSpPr>
              <p:spPr>
                <a:xfrm>
                  <a:off x="1512857" y="1875506"/>
                  <a:ext cx="182880" cy="36576"/>
                </a:xfrm>
                <a:prstGeom prst="roundRect">
                  <a:avLst>
                    <a:gd name="adj" fmla="val 50000"/>
                  </a:avLst>
                </a:prstGeom>
                <a:solidFill>
                  <a:schemeClr val="bg1">
                    <a:lumMod val="75000"/>
                  </a:schemeClr>
                </a:solidFill>
                <a:ln w="6350">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pPr>
                  <a:endParaRPr lang="en-US" sz="1400" b="1" dirty="0">
                    <a:solidFill>
                      <a:schemeClr val="bg1"/>
                    </a:solidFill>
                  </a:endParaRPr>
                </a:p>
              </p:txBody>
            </p:sp>
          </p:grpSp>
          <p:sp>
            <p:nvSpPr>
              <p:cNvPr id="74" name="Can 73"/>
              <p:cNvSpPr/>
              <p:nvPr/>
            </p:nvSpPr>
            <p:spPr>
              <a:xfrm>
                <a:off x="1442306" y="2522159"/>
                <a:ext cx="317212" cy="422189"/>
              </a:xfrm>
              <a:prstGeom prst="can">
                <a:avLst/>
              </a:prstGeom>
              <a:solidFill>
                <a:srgbClr val="E5001A"/>
              </a:solidFill>
              <a:ln w="12700"/>
            </p:spPr>
            <p:style>
              <a:lnRef idx="3">
                <a:schemeClr val="lt1"/>
              </a:lnRef>
              <a:fillRef idx="1">
                <a:schemeClr val="accent2"/>
              </a:fillRef>
              <a:effectRef idx="1">
                <a:schemeClr val="accent2"/>
              </a:effectRef>
              <a:fontRef idx="minor">
                <a:schemeClr val="lt1"/>
              </a:fontRef>
            </p:style>
            <p:txBody>
              <a:bodyPr anchor="ctr"/>
              <a:lstStyle/>
              <a:p>
                <a:pPr>
                  <a:lnSpc>
                    <a:spcPct val="80000"/>
                  </a:lnSpc>
                  <a:defRPr/>
                </a:pPr>
                <a:endParaRPr lang="en-US" sz="1400" b="1" dirty="0">
                  <a:solidFill>
                    <a:schemeClr val="bg1"/>
                  </a:solidFill>
                </a:endParaRPr>
              </a:p>
            </p:txBody>
          </p:sp>
        </p:grpSp>
        <p:cxnSp>
          <p:nvCxnSpPr>
            <p:cNvPr id="71" name="Elbow Connector 70"/>
            <p:cNvCxnSpPr>
              <a:endCxn id="75" idx="2"/>
            </p:cNvCxnSpPr>
            <p:nvPr/>
          </p:nvCxnSpPr>
          <p:spPr>
            <a:xfrm rot="10800000">
              <a:off x="2820062" y="1762205"/>
              <a:ext cx="1200971" cy="963664"/>
            </a:xfrm>
            <a:prstGeom prst="bentConnector2">
              <a:avLst/>
            </a:prstGeom>
            <a:ln w="12700" cmpd="sng">
              <a:solidFill>
                <a:schemeClr val="tx1">
                  <a:lumMod val="50000"/>
                  <a:lumOff val="50000"/>
                </a:schemeClr>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72" name="TextBox 71"/>
            <p:cNvSpPr txBox="1"/>
            <p:nvPr/>
          </p:nvSpPr>
          <p:spPr>
            <a:xfrm>
              <a:off x="3119168" y="2448871"/>
              <a:ext cx="593657" cy="276999"/>
            </a:xfrm>
            <a:prstGeom prst="rect">
              <a:avLst/>
            </a:prstGeom>
            <a:noFill/>
          </p:spPr>
          <p:txBody>
            <a:bodyPr wrap="none" rtlCol="0">
              <a:spAutoFit/>
            </a:bodyPr>
            <a:lstStyle/>
            <a:p>
              <a:r>
                <a:rPr lang="en-US" sz="1200" dirty="0" smtClean="0"/>
                <a:t>Admin</a:t>
              </a:r>
              <a:endParaRPr lang="en-US" sz="1200" dirty="0"/>
            </a:p>
          </p:txBody>
        </p:sp>
      </p:grpSp>
    </p:spTree>
    <p:extLst>
      <p:ext uri="{BB962C8B-B14F-4D97-AF65-F5344CB8AC3E}">
        <p14:creationId xmlns:p14="http://schemas.microsoft.com/office/powerpoint/2010/main" val="77024164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4"/>
                                        </p:tgtEl>
                                        <p:attrNameLst>
                                          <p:attrName>style.visibility</p:attrName>
                                        </p:attrNameLst>
                                      </p:cBhvr>
                                      <p:to>
                                        <p:strVal val="visible"/>
                                      </p:to>
                                    </p:set>
                                    <p:animEffect transition="in" filter="fade">
                                      <p:cBhvr>
                                        <p:cTn id="12" dur="500"/>
                                        <p:tgtEl>
                                          <p:spTgt spid="3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6"/>
                                        </p:tgtEl>
                                        <p:attrNameLst>
                                          <p:attrName>style.visibility</p:attrName>
                                        </p:attrNameLst>
                                      </p:cBhvr>
                                      <p:to>
                                        <p:strVal val="visible"/>
                                      </p:to>
                                    </p:set>
                                    <p:animEffect transition="in" filter="fade">
                                      <p:cBhvr>
                                        <p:cTn id="17" dur="500"/>
                                        <p:tgtEl>
                                          <p:spTgt spid="5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9"/>
                                        </p:tgtEl>
                                        <p:attrNameLst>
                                          <p:attrName>style.visibility</p:attrName>
                                        </p:attrNameLst>
                                      </p:cBhvr>
                                      <p:to>
                                        <p:strVal val="visible"/>
                                      </p:to>
                                    </p:set>
                                    <p:animEffect transition="in" filter="fade">
                                      <p:cBhvr>
                                        <p:cTn id="22" dur="50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Couchbase Mobile Summary</a:t>
            </a:r>
            <a:endParaRPr lang="en-US" dirty="0"/>
          </a:p>
        </p:txBody>
      </p:sp>
      <p:sp>
        <p:nvSpPr>
          <p:cNvPr id="3" name="Content Placeholder 2"/>
          <p:cNvSpPr>
            <a:spLocks noGrp="1"/>
          </p:cNvSpPr>
          <p:nvPr>
            <p:ph idx="1"/>
          </p:nvPr>
        </p:nvSpPr>
        <p:spPr/>
        <p:txBody>
          <a:bodyPr/>
          <a:lstStyle/>
          <a:p>
            <a:pPr>
              <a:lnSpc>
                <a:spcPct val="150000"/>
              </a:lnSpc>
            </a:pPr>
            <a:r>
              <a:rPr lang="en-US" dirty="0" smtClean="0"/>
              <a:t>Offline first approach</a:t>
            </a:r>
          </a:p>
          <a:p>
            <a:pPr>
              <a:lnSpc>
                <a:spcPct val="150000"/>
              </a:lnSpc>
            </a:pPr>
            <a:r>
              <a:rPr lang="en-US" dirty="0" err="1" smtClean="0"/>
              <a:t>NoSQL</a:t>
            </a:r>
            <a:r>
              <a:rPr lang="en-US" dirty="0" smtClean="0"/>
              <a:t> document database</a:t>
            </a:r>
          </a:p>
          <a:p>
            <a:pPr>
              <a:lnSpc>
                <a:spcPct val="150000"/>
              </a:lnSpc>
            </a:pPr>
            <a:r>
              <a:rPr lang="en-US" dirty="0" smtClean="0"/>
              <a:t>Works with Couchbase Server</a:t>
            </a:r>
          </a:p>
          <a:p>
            <a:pPr>
              <a:lnSpc>
                <a:spcPct val="150000"/>
              </a:lnSpc>
            </a:pPr>
            <a:r>
              <a:rPr lang="en-US" dirty="0" smtClean="0"/>
              <a:t>Available for many platforms and frameworks</a:t>
            </a:r>
          </a:p>
          <a:p>
            <a:pPr>
              <a:lnSpc>
                <a:spcPct val="150000"/>
              </a:lnSpc>
            </a:pPr>
            <a:r>
              <a:rPr lang="en-US" dirty="0" smtClean="0"/>
              <a:t>Makes life easy for you (the developer)</a:t>
            </a:r>
            <a:endParaRPr lang="en-US" dirty="0"/>
          </a:p>
        </p:txBody>
      </p:sp>
    </p:spTree>
    <p:extLst>
      <p:ext uri="{BB962C8B-B14F-4D97-AF65-F5344CB8AC3E}">
        <p14:creationId xmlns:p14="http://schemas.microsoft.com/office/powerpoint/2010/main" val="2962825965"/>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Own Your Data</a:t>
            </a:r>
            <a:endParaRPr lang="en-US" dirty="0"/>
          </a:p>
        </p:txBody>
      </p:sp>
      <p:sp>
        <p:nvSpPr>
          <p:cNvPr id="4" name="Subtitle 3"/>
          <p:cNvSpPr>
            <a:spLocks noGrp="1"/>
          </p:cNvSpPr>
          <p:nvPr>
            <p:ph type="subTitle" idx="1"/>
          </p:nvPr>
        </p:nvSpPr>
        <p:spPr/>
        <p:txBody>
          <a:bodyPr/>
          <a:lstStyle/>
          <a:p>
            <a:endParaRPr lang="en-US"/>
          </a:p>
        </p:txBody>
      </p:sp>
    </p:spTree>
    <p:extLst>
      <p:ext uri="{BB962C8B-B14F-4D97-AF65-F5344CB8AC3E}">
        <p14:creationId xmlns:p14="http://schemas.microsoft.com/office/powerpoint/2010/main" val="40521179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Software </a:t>
            </a:r>
            <a:r>
              <a:rPr lang="en-US" dirty="0" err="1" smtClean="0"/>
              <a:t>vs</a:t>
            </a:r>
            <a:r>
              <a:rPr lang="en-US" dirty="0" smtClean="0"/>
              <a:t> Service</a:t>
            </a:r>
            <a:endParaRPr lang="en-US" dirty="0"/>
          </a:p>
        </p:txBody>
      </p:sp>
      <p:sp>
        <p:nvSpPr>
          <p:cNvPr id="3" name="Content Placeholder 2"/>
          <p:cNvSpPr>
            <a:spLocks noGrp="1"/>
          </p:cNvSpPr>
          <p:nvPr>
            <p:ph idx="1"/>
          </p:nvPr>
        </p:nvSpPr>
        <p:spPr>
          <a:xfrm>
            <a:off x="457208" y="1466850"/>
            <a:ext cx="8007739" cy="2209801"/>
          </a:xfrm>
        </p:spPr>
        <p:txBody>
          <a:bodyPr/>
          <a:lstStyle/>
          <a:p>
            <a:pPr>
              <a:lnSpc>
                <a:spcPct val="150000"/>
              </a:lnSpc>
            </a:pPr>
            <a:r>
              <a:rPr lang="en-US" dirty="0" smtClean="0"/>
              <a:t>PayPal’s </a:t>
            </a:r>
            <a:r>
              <a:rPr lang="en-US" dirty="0" err="1" smtClean="0"/>
              <a:t>StackMob</a:t>
            </a:r>
            <a:endParaRPr lang="en-US" dirty="0" smtClean="0"/>
          </a:p>
          <a:p>
            <a:pPr>
              <a:lnSpc>
                <a:spcPct val="150000"/>
              </a:lnSpc>
            </a:pPr>
            <a:r>
              <a:rPr lang="en-US" dirty="0" err="1" smtClean="0"/>
              <a:t>Dropbox’s</a:t>
            </a:r>
            <a:r>
              <a:rPr lang="en-US" dirty="0" smtClean="0"/>
              <a:t> </a:t>
            </a:r>
            <a:r>
              <a:rPr lang="en-US" dirty="0" err="1" smtClean="0"/>
              <a:t>Datastore</a:t>
            </a:r>
            <a:r>
              <a:rPr lang="en-US" dirty="0" smtClean="0"/>
              <a:t> API</a:t>
            </a:r>
          </a:p>
          <a:p>
            <a:pPr>
              <a:lnSpc>
                <a:spcPct val="150000"/>
              </a:lnSpc>
            </a:pPr>
            <a:r>
              <a:rPr lang="en-US" dirty="0" smtClean="0"/>
              <a:t>Facebook’s Parse</a:t>
            </a:r>
          </a:p>
        </p:txBody>
      </p:sp>
    </p:spTree>
    <p:extLst>
      <p:ext uri="{BB962C8B-B14F-4D97-AF65-F5344CB8AC3E}">
        <p14:creationId xmlns:p14="http://schemas.microsoft.com/office/powerpoint/2010/main" val="517198213"/>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Current State</a:t>
            </a:r>
            <a:endParaRPr lang="en-US" dirty="0"/>
          </a:p>
        </p:txBody>
      </p:sp>
      <p:pic>
        <p:nvPicPr>
          <p:cNvPr id="3" name="Content Placeholder 4" descr="Screen Shot 2015-03-25 at 12.38.45 PM.png"/>
          <p:cNvPicPr>
            <a:picLocks noChangeAspect="1"/>
          </p:cNvPicPr>
          <p:nvPr/>
        </p:nvPicPr>
        <p:blipFill>
          <a:blip r:embed="rId2">
            <a:extLst>
              <a:ext uri="{28A0092B-C50C-407E-A947-70E740481C1C}">
                <a14:useLocalDpi xmlns:a14="http://schemas.microsoft.com/office/drawing/2010/main" val="0"/>
              </a:ext>
            </a:extLst>
          </a:blip>
          <a:srcRect t="1122" b="1122"/>
          <a:stretch>
            <a:fillRect/>
          </a:stretch>
        </p:blipFill>
        <p:spPr>
          <a:xfrm>
            <a:off x="1466792" y="1603610"/>
            <a:ext cx="6162616" cy="2543758"/>
          </a:xfrm>
          <a:prstGeom prst="rect">
            <a:avLst/>
          </a:prstGeom>
        </p:spPr>
      </p:pic>
    </p:spTree>
    <p:extLst>
      <p:ext uri="{BB962C8B-B14F-4D97-AF65-F5344CB8AC3E}">
        <p14:creationId xmlns:p14="http://schemas.microsoft.com/office/powerpoint/2010/main" val="976412754"/>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Software on a Service</a:t>
            </a:r>
            <a:endParaRPr lang="en-US" dirty="0"/>
          </a:p>
        </p:txBody>
      </p:sp>
      <p:sp>
        <p:nvSpPr>
          <p:cNvPr id="3" name="Content Placeholder 2"/>
          <p:cNvSpPr>
            <a:spLocks noGrp="1"/>
          </p:cNvSpPr>
          <p:nvPr>
            <p:ph idx="1"/>
          </p:nvPr>
        </p:nvSpPr>
        <p:spPr>
          <a:xfrm>
            <a:off x="457208" y="971550"/>
            <a:ext cx="8007739" cy="3429000"/>
          </a:xfrm>
        </p:spPr>
        <p:txBody>
          <a:bodyPr/>
          <a:lstStyle/>
          <a:p>
            <a:pPr>
              <a:lnSpc>
                <a:spcPct val="150000"/>
              </a:lnSpc>
            </a:pPr>
            <a:r>
              <a:rPr lang="en-US" dirty="0" smtClean="0"/>
              <a:t>Amazon Web Services</a:t>
            </a:r>
          </a:p>
          <a:p>
            <a:pPr>
              <a:lnSpc>
                <a:spcPct val="150000"/>
              </a:lnSpc>
            </a:pPr>
            <a:r>
              <a:rPr lang="en-US" dirty="0" smtClean="0"/>
              <a:t>Microsoft Azure</a:t>
            </a:r>
          </a:p>
          <a:p>
            <a:pPr>
              <a:lnSpc>
                <a:spcPct val="150000"/>
              </a:lnSpc>
            </a:pPr>
            <a:r>
              <a:rPr lang="en-US" dirty="0" err="1" smtClean="0"/>
              <a:t>Docker</a:t>
            </a:r>
            <a:endParaRPr lang="en-US" dirty="0" smtClean="0"/>
          </a:p>
          <a:p>
            <a:pPr>
              <a:lnSpc>
                <a:spcPct val="150000"/>
              </a:lnSpc>
            </a:pPr>
            <a:r>
              <a:rPr lang="en-US" dirty="0" smtClean="0"/>
              <a:t>…</a:t>
            </a:r>
          </a:p>
        </p:txBody>
      </p:sp>
    </p:spTree>
    <p:extLst>
      <p:ext uri="{BB962C8B-B14F-4D97-AF65-F5344CB8AC3E}">
        <p14:creationId xmlns:p14="http://schemas.microsoft.com/office/powerpoint/2010/main" val="1018979776"/>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Couchbase Lite for Native Android &amp; </a:t>
            </a:r>
            <a:r>
              <a:rPr lang="en-US" dirty="0" err="1" smtClean="0"/>
              <a:t>iOS</a:t>
            </a:r>
            <a:endParaRPr lang="en-US" dirty="0"/>
          </a:p>
        </p:txBody>
      </p:sp>
      <p:sp>
        <p:nvSpPr>
          <p:cNvPr id="4" name="Subtitle 3"/>
          <p:cNvSpPr>
            <a:spLocks noGrp="1"/>
          </p:cNvSpPr>
          <p:nvPr>
            <p:ph type="subTitle" idx="1"/>
          </p:nvPr>
        </p:nvSpPr>
        <p:spPr/>
        <p:txBody>
          <a:bodyPr/>
          <a:lstStyle/>
          <a:p>
            <a:endParaRPr lang="en-US"/>
          </a:p>
        </p:txBody>
      </p:sp>
    </p:spTree>
    <p:extLst>
      <p:ext uri="{BB962C8B-B14F-4D97-AF65-F5344CB8AC3E}">
        <p14:creationId xmlns:p14="http://schemas.microsoft.com/office/powerpoint/2010/main" val="258582952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 Database</a:t>
            </a:r>
            <a:endParaRPr lang="en-US" dirty="0"/>
          </a:p>
        </p:txBody>
      </p:sp>
      <p:pic>
        <p:nvPicPr>
          <p:cNvPr id="3" name="Picture 2" descr="Screen Shot 2015-07-31 at 7.41.38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800" y="1774581"/>
            <a:ext cx="7772400" cy="1594338"/>
          </a:xfrm>
          <a:prstGeom prst="rect">
            <a:avLst/>
          </a:prstGeom>
        </p:spPr>
      </p:pic>
    </p:spTree>
    <p:extLst>
      <p:ext uri="{BB962C8B-B14F-4D97-AF65-F5344CB8AC3E}">
        <p14:creationId xmlns:p14="http://schemas.microsoft.com/office/powerpoint/2010/main" val="2845742458"/>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Inserting a Document</a:t>
            </a:r>
            <a:endParaRPr lang="en-US" dirty="0"/>
          </a:p>
        </p:txBody>
      </p:sp>
      <p:pic>
        <p:nvPicPr>
          <p:cNvPr id="3" name="Picture 2" descr="Screen Shot 2015-07-31 at 7.26.55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63650" y="1352550"/>
            <a:ext cx="6616700" cy="2438400"/>
          </a:xfrm>
          <a:prstGeom prst="rect">
            <a:avLst/>
          </a:prstGeom>
        </p:spPr>
      </p:pic>
    </p:spTree>
    <p:extLst>
      <p:ext uri="{BB962C8B-B14F-4D97-AF65-F5344CB8AC3E}">
        <p14:creationId xmlns:p14="http://schemas.microsoft.com/office/powerpoint/2010/main" val="149020476"/>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Couchbase Lite Views</a:t>
            </a:r>
            <a:endParaRPr lang="en-US" dirty="0"/>
          </a:p>
        </p:txBody>
      </p:sp>
      <p:pic>
        <p:nvPicPr>
          <p:cNvPr id="4" name="Picture 3" descr="Screen Shot 2015-08-04 at 12.55.55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2650" y="1704695"/>
            <a:ext cx="7378700" cy="1734111"/>
          </a:xfrm>
          <a:prstGeom prst="rect">
            <a:avLst/>
          </a:prstGeom>
        </p:spPr>
      </p:pic>
    </p:spTree>
    <p:extLst>
      <p:ext uri="{BB962C8B-B14F-4D97-AF65-F5344CB8AC3E}">
        <p14:creationId xmlns:p14="http://schemas.microsoft.com/office/powerpoint/2010/main" val="149020476"/>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Replication With Sync Gateway</a:t>
            </a:r>
            <a:endParaRPr lang="en-US" dirty="0"/>
          </a:p>
        </p:txBody>
      </p:sp>
      <p:pic>
        <p:nvPicPr>
          <p:cNvPr id="3" name="Picture 2" descr="Screen Shot 2015-07-31 at 7.30.32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6050" y="1863725"/>
            <a:ext cx="7871900" cy="1416050"/>
          </a:xfrm>
          <a:prstGeom prst="rect">
            <a:avLst/>
          </a:prstGeom>
        </p:spPr>
      </p:pic>
    </p:spTree>
    <p:extLst>
      <p:ext uri="{BB962C8B-B14F-4D97-AF65-F5344CB8AC3E}">
        <p14:creationId xmlns:p14="http://schemas.microsoft.com/office/powerpoint/2010/main" val="149020476"/>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Listen For Changes</a:t>
            </a:r>
            <a:endParaRPr lang="en-US" dirty="0"/>
          </a:p>
        </p:txBody>
      </p:sp>
      <p:pic>
        <p:nvPicPr>
          <p:cNvPr id="3" name="Picture 2" descr="Screen Shot 2015-07-31 at 8.05.1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8500" y="1593850"/>
            <a:ext cx="7747000" cy="1955800"/>
          </a:xfrm>
          <a:prstGeom prst="rect">
            <a:avLst/>
          </a:prstGeom>
        </p:spPr>
      </p:pic>
    </p:spTree>
    <p:extLst>
      <p:ext uri="{BB962C8B-B14F-4D97-AF65-F5344CB8AC3E}">
        <p14:creationId xmlns:p14="http://schemas.microsoft.com/office/powerpoint/2010/main" val="959424315"/>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Other Ways To Listen</a:t>
            </a:r>
            <a:endParaRPr lang="en-US" dirty="0"/>
          </a:p>
        </p:txBody>
      </p:sp>
      <p:sp>
        <p:nvSpPr>
          <p:cNvPr id="3" name="Content Placeholder 2"/>
          <p:cNvSpPr>
            <a:spLocks noGrp="1"/>
          </p:cNvSpPr>
          <p:nvPr>
            <p:ph idx="1"/>
          </p:nvPr>
        </p:nvSpPr>
        <p:spPr/>
        <p:txBody>
          <a:bodyPr/>
          <a:lstStyle/>
          <a:p>
            <a:pPr>
              <a:lnSpc>
                <a:spcPct val="150000"/>
              </a:lnSpc>
            </a:pPr>
            <a:r>
              <a:rPr lang="en-US" b="1" dirty="0" err="1" smtClean="0"/>
              <a:t>DatabaseChanged</a:t>
            </a:r>
            <a:r>
              <a:rPr lang="en-US" dirty="0" smtClean="0"/>
              <a:t>: Any document updated</a:t>
            </a:r>
          </a:p>
          <a:p>
            <a:pPr>
              <a:lnSpc>
                <a:spcPct val="150000"/>
              </a:lnSpc>
            </a:pPr>
            <a:r>
              <a:rPr lang="en-US" b="1" dirty="0" err="1" smtClean="0"/>
              <a:t>DocumentChanged</a:t>
            </a:r>
            <a:r>
              <a:rPr lang="en-US" dirty="0" smtClean="0"/>
              <a:t>: A specific document updated</a:t>
            </a:r>
          </a:p>
          <a:p>
            <a:pPr>
              <a:lnSpc>
                <a:spcPct val="150000"/>
              </a:lnSpc>
            </a:pPr>
            <a:r>
              <a:rPr lang="en-US" b="1" dirty="0" err="1" smtClean="0"/>
              <a:t>LiveQuery</a:t>
            </a:r>
            <a:r>
              <a:rPr lang="en-US" dirty="0" smtClean="0"/>
              <a:t>: Change in query result set</a:t>
            </a:r>
            <a:endParaRPr lang="en-US" dirty="0"/>
          </a:p>
        </p:txBody>
      </p:sp>
    </p:spTree>
    <p:extLst>
      <p:ext uri="{BB962C8B-B14F-4D97-AF65-F5344CB8AC3E}">
        <p14:creationId xmlns:p14="http://schemas.microsoft.com/office/powerpoint/2010/main" val="1531514123"/>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Couchbase Lite for Desktop</a:t>
            </a:r>
            <a:endParaRPr lang="en-US" dirty="0"/>
          </a:p>
        </p:txBody>
      </p:sp>
      <p:sp>
        <p:nvSpPr>
          <p:cNvPr id="5" name="Content Placeholder 4"/>
          <p:cNvSpPr>
            <a:spLocks noGrp="1"/>
          </p:cNvSpPr>
          <p:nvPr>
            <p:ph idx="1"/>
          </p:nvPr>
        </p:nvSpPr>
        <p:spPr>
          <a:xfrm>
            <a:off x="568131" y="2076450"/>
            <a:ext cx="8007739" cy="990600"/>
          </a:xfrm>
        </p:spPr>
        <p:txBody>
          <a:bodyPr/>
          <a:lstStyle/>
          <a:p>
            <a:r>
              <a:rPr lang="en-US" dirty="0" err="1" smtClean="0"/>
              <a:t>iOS</a:t>
            </a:r>
            <a:r>
              <a:rPr lang="en-US" dirty="0" smtClean="0"/>
              <a:t> SDK works for OS X desktop applications</a:t>
            </a:r>
          </a:p>
          <a:p>
            <a:r>
              <a:rPr lang="en-US" dirty="0" smtClean="0"/>
              <a:t>Java SDK works for desktop applications</a:t>
            </a:r>
            <a:endParaRPr lang="en-US" dirty="0"/>
          </a:p>
        </p:txBody>
      </p:sp>
    </p:spTree>
    <p:extLst>
      <p:ext uri="{BB962C8B-B14F-4D97-AF65-F5344CB8AC3E}">
        <p14:creationId xmlns:p14="http://schemas.microsoft.com/office/powerpoint/2010/main" val="3453315399"/>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Couchbase Cordova Plugin</a:t>
            </a:r>
            <a:endParaRPr lang="en-US" dirty="0"/>
          </a:p>
        </p:txBody>
      </p:sp>
      <p:sp>
        <p:nvSpPr>
          <p:cNvPr id="4" name="Subtitle 3"/>
          <p:cNvSpPr>
            <a:spLocks noGrp="1"/>
          </p:cNvSpPr>
          <p:nvPr>
            <p:ph type="subTitle" idx="1"/>
          </p:nvPr>
        </p:nvSpPr>
        <p:spPr/>
        <p:txBody>
          <a:bodyPr/>
          <a:lstStyle/>
          <a:p>
            <a:endParaRPr lang="en-US"/>
          </a:p>
        </p:txBody>
      </p:sp>
    </p:spTree>
    <p:extLst>
      <p:ext uri="{BB962C8B-B14F-4D97-AF65-F5344CB8AC3E}">
        <p14:creationId xmlns:p14="http://schemas.microsoft.com/office/powerpoint/2010/main" val="20012783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Trends</a:t>
            </a:r>
            <a:endParaRPr lang="en-US" dirty="0"/>
          </a:p>
        </p:txBody>
      </p:sp>
      <p:pic>
        <p:nvPicPr>
          <p:cNvPr id="3" name="Picture 2" descr="Screen Shot 2015-03-25 at 12.41.53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8889" y="931333"/>
            <a:ext cx="6779677" cy="4069454"/>
          </a:xfrm>
          <a:prstGeom prst="rect">
            <a:avLst/>
          </a:prstGeom>
        </p:spPr>
      </p:pic>
    </p:spTree>
    <p:extLst>
      <p:ext uri="{BB962C8B-B14F-4D97-AF65-F5344CB8AC3E}">
        <p14:creationId xmlns:p14="http://schemas.microsoft.com/office/powerpoint/2010/main" val="3563204360"/>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Couchbase Cordova Plugin</a:t>
            </a:r>
            <a:endParaRPr lang="en-US" dirty="0"/>
          </a:p>
        </p:txBody>
      </p:sp>
      <p:sp>
        <p:nvSpPr>
          <p:cNvPr id="3" name="Content Placeholder 2"/>
          <p:cNvSpPr>
            <a:spLocks noGrp="1"/>
          </p:cNvSpPr>
          <p:nvPr>
            <p:ph idx="1"/>
          </p:nvPr>
        </p:nvSpPr>
        <p:spPr/>
        <p:txBody>
          <a:bodyPr/>
          <a:lstStyle/>
          <a:p>
            <a:pPr>
              <a:lnSpc>
                <a:spcPct val="150000"/>
              </a:lnSpc>
            </a:pPr>
            <a:r>
              <a:rPr lang="en-US" dirty="0" smtClean="0"/>
              <a:t>Compatible with Android and </a:t>
            </a:r>
            <a:r>
              <a:rPr lang="en-US" dirty="0" err="1" smtClean="0"/>
              <a:t>iOS</a:t>
            </a:r>
            <a:endParaRPr lang="en-US" dirty="0" smtClean="0"/>
          </a:p>
          <a:p>
            <a:pPr>
              <a:lnSpc>
                <a:spcPct val="150000"/>
              </a:lnSpc>
            </a:pPr>
            <a:r>
              <a:rPr lang="en-US" dirty="0" smtClean="0"/>
              <a:t>Access Couchbase Lite via </a:t>
            </a:r>
            <a:r>
              <a:rPr lang="en-US" dirty="0" err="1" smtClean="0"/>
              <a:t>RESTful</a:t>
            </a:r>
            <a:r>
              <a:rPr lang="en-US" dirty="0" smtClean="0"/>
              <a:t> APIs</a:t>
            </a:r>
          </a:p>
          <a:p>
            <a:pPr>
              <a:lnSpc>
                <a:spcPct val="150000"/>
              </a:lnSpc>
            </a:pPr>
            <a:r>
              <a:rPr lang="en-US" dirty="0" smtClean="0"/>
              <a:t>Easily integrate with Ionic Framework and </a:t>
            </a:r>
            <a:r>
              <a:rPr lang="en-US" dirty="0" err="1" smtClean="0"/>
              <a:t>PhoneGap</a:t>
            </a:r>
            <a:r>
              <a:rPr lang="en-US" dirty="0" smtClean="0"/>
              <a:t> through the </a:t>
            </a:r>
            <a:r>
              <a:rPr lang="en-US" dirty="0" err="1" smtClean="0"/>
              <a:t>ng</a:t>
            </a:r>
            <a:r>
              <a:rPr lang="en-US" dirty="0" smtClean="0"/>
              <a:t>-</a:t>
            </a:r>
            <a:r>
              <a:rPr lang="en-US" dirty="0" err="1" smtClean="0"/>
              <a:t>couchbase</a:t>
            </a:r>
            <a:r>
              <a:rPr lang="en-US" dirty="0" smtClean="0"/>
              <a:t>-lite wrapper</a:t>
            </a:r>
            <a:endParaRPr lang="en-US" dirty="0"/>
          </a:p>
        </p:txBody>
      </p:sp>
    </p:spTree>
    <p:extLst>
      <p:ext uri="{BB962C8B-B14F-4D97-AF65-F5344CB8AC3E}">
        <p14:creationId xmlns:p14="http://schemas.microsoft.com/office/powerpoint/2010/main" val="2986336033"/>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 Database</a:t>
            </a:r>
            <a:endParaRPr lang="en-US" dirty="0"/>
          </a:p>
        </p:txBody>
      </p:sp>
      <p:pic>
        <p:nvPicPr>
          <p:cNvPr id="3" name="Picture 2" descr="Screen Shot 2015-07-28 at 1.57.43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2350" y="1098550"/>
            <a:ext cx="7099300" cy="2946400"/>
          </a:xfrm>
          <a:prstGeom prst="rect">
            <a:avLst/>
          </a:prstGeom>
        </p:spPr>
      </p:pic>
    </p:spTree>
    <p:extLst>
      <p:ext uri="{BB962C8B-B14F-4D97-AF65-F5344CB8AC3E}">
        <p14:creationId xmlns:p14="http://schemas.microsoft.com/office/powerpoint/2010/main" val="263653291"/>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Inserting Documents</a:t>
            </a:r>
            <a:endParaRPr lang="en-US" dirty="0"/>
          </a:p>
        </p:txBody>
      </p:sp>
      <p:pic>
        <p:nvPicPr>
          <p:cNvPr id="3" name="Picture 2" descr="Screen Shot 2015-07-24 at 1.24.2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5139" y="828675"/>
            <a:ext cx="7173722" cy="3486150"/>
          </a:xfrm>
          <a:prstGeom prst="rect">
            <a:avLst/>
          </a:prstGeom>
        </p:spPr>
      </p:pic>
    </p:spTree>
    <p:extLst>
      <p:ext uri="{BB962C8B-B14F-4D97-AF65-F5344CB8AC3E}">
        <p14:creationId xmlns:p14="http://schemas.microsoft.com/office/powerpoint/2010/main" val="2447724009"/>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Couchbase Lite Views</a:t>
            </a:r>
            <a:endParaRPr lang="en-US" dirty="0"/>
          </a:p>
        </p:txBody>
      </p:sp>
      <p:pic>
        <p:nvPicPr>
          <p:cNvPr id="3" name="Picture 2" descr="Screen Shot 2015-07-24 at 10.22.34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1717" y="802592"/>
            <a:ext cx="8077200" cy="3901094"/>
          </a:xfrm>
          <a:prstGeom prst="rect">
            <a:avLst/>
          </a:prstGeom>
        </p:spPr>
      </p:pic>
    </p:spTree>
    <p:extLst>
      <p:ext uri="{BB962C8B-B14F-4D97-AF65-F5344CB8AC3E}">
        <p14:creationId xmlns:p14="http://schemas.microsoft.com/office/powerpoint/2010/main" val="1535083355"/>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Querying Couchbase Views</a:t>
            </a:r>
            <a:endParaRPr lang="en-US" dirty="0"/>
          </a:p>
        </p:txBody>
      </p:sp>
      <p:pic>
        <p:nvPicPr>
          <p:cNvPr id="3" name="Picture 2" descr="Screen Shot 2015-07-24 at 1.19.0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9100" y="1212528"/>
            <a:ext cx="8305800" cy="2718444"/>
          </a:xfrm>
          <a:prstGeom prst="rect">
            <a:avLst/>
          </a:prstGeom>
        </p:spPr>
      </p:pic>
    </p:spTree>
    <p:extLst>
      <p:ext uri="{BB962C8B-B14F-4D97-AF65-F5344CB8AC3E}">
        <p14:creationId xmlns:p14="http://schemas.microsoft.com/office/powerpoint/2010/main" val="931275540"/>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Replication With Sync Gateway</a:t>
            </a:r>
            <a:endParaRPr lang="en-US" dirty="0"/>
          </a:p>
        </p:txBody>
      </p:sp>
      <p:pic>
        <p:nvPicPr>
          <p:cNvPr id="4" name="Picture 3" descr="Screen Shot 2015-07-24 at 1.04.00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3759" y="1484980"/>
            <a:ext cx="8196482" cy="2173541"/>
          </a:xfrm>
          <a:prstGeom prst="rect">
            <a:avLst/>
          </a:prstGeom>
        </p:spPr>
      </p:pic>
    </p:spTree>
    <p:extLst>
      <p:ext uri="{BB962C8B-B14F-4D97-AF65-F5344CB8AC3E}">
        <p14:creationId xmlns:p14="http://schemas.microsoft.com/office/powerpoint/2010/main" val="1036652756"/>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Listen for Changes</a:t>
            </a:r>
            <a:endParaRPr lang="en-US" dirty="0"/>
          </a:p>
        </p:txBody>
      </p:sp>
      <p:pic>
        <p:nvPicPr>
          <p:cNvPr id="3" name="Picture 2" descr="Screen Shot 2015-07-28 at 2.10.29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11300" y="1758950"/>
            <a:ext cx="6121400" cy="1625600"/>
          </a:xfrm>
          <a:prstGeom prst="rect">
            <a:avLst/>
          </a:prstGeom>
        </p:spPr>
      </p:pic>
    </p:spTree>
    <p:extLst>
      <p:ext uri="{BB962C8B-B14F-4D97-AF65-F5344CB8AC3E}">
        <p14:creationId xmlns:p14="http://schemas.microsoft.com/office/powerpoint/2010/main" val="3452668643"/>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Couchbase Sync Gateway</a:t>
            </a:r>
            <a:endParaRPr lang="en-US" dirty="0"/>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549317041"/>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Basic Sync </a:t>
            </a:r>
            <a:r>
              <a:rPr lang="en-US" smtClean="0"/>
              <a:t>Gateway Configuration</a:t>
            </a:r>
            <a:endParaRPr lang="en-US"/>
          </a:p>
        </p:txBody>
      </p:sp>
      <p:pic>
        <p:nvPicPr>
          <p:cNvPr id="3" name="Picture 2" descr="Screen Shot 2015-07-31 at 8.12.33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90700" y="666750"/>
            <a:ext cx="5562600" cy="4056703"/>
          </a:xfrm>
          <a:prstGeom prst="rect">
            <a:avLst/>
          </a:prstGeom>
        </p:spPr>
      </p:pic>
    </p:spTree>
    <p:extLst>
      <p:ext uri="{BB962C8B-B14F-4D97-AF65-F5344CB8AC3E}">
        <p14:creationId xmlns:p14="http://schemas.microsoft.com/office/powerpoint/2010/main" val="2247259322"/>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Creating a Native Android </a:t>
            </a:r>
            <a:r>
              <a:rPr lang="en-US" dirty="0" err="1" smtClean="0"/>
              <a:t>ToDo</a:t>
            </a:r>
            <a:r>
              <a:rPr lang="en-US" dirty="0" smtClean="0"/>
              <a:t> List</a:t>
            </a:r>
            <a:endParaRPr lang="en-US" dirty="0"/>
          </a:p>
        </p:txBody>
      </p:sp>
      <p:sp>
        <p:nvSpPr>
          <p:cNvPr id="4" name="Subtitle 3"/>
          <p:cNvSpPr>
            <a:spLocks noGrp="1"/>
          </p:cNvSpPr>
          <p:nvPr>
            <p:ph type="subTitle" idx="1"/>
          </p:nvPr>
        </p:nvSpPr>
        <p:spPr/>
        <p:txBody>
          <a:bodyPr/>
          <a:lstStyle/>
          <a:p>
            <a:endParaRPr lang="en-US"/>
          </a:p>
        </p:txBody>
      </p:sp>
    </p:spTree>
    <p:extLst>
      <p:ext uri="{BB962C8B-B14F-4D97-AF65-F5344CB8AC3E}">
        <p14:creationId xmlns:p14="http://schemas.microsoft.com/office/powerpoint/2010/main" val="2614162921"/>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RDBMS</a:t>
            </a:r>
            <a:endParaRPr lang="en-US" dirty="0"/>
          </a:p>
        </p:txBody>
      </p:sp>
      <p:pic>
        <p:nvPicPr>
          <p:cNvPr id="3" name="Picture 2" descr="Screen Shot 2014-09-20 at 3.49.27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6925" y="849081"/>
            <a:ext cx="5636295" cy="4247383"/>
          </a:xfrm>
          <a:prstGeom prst="rect">
            <a:avLst/>
          </a:prstGeom>
        </p:spPr>
      </p:pic>
    </p:spTree>
    <p:extLst>
      <p:ext uri="{BB962C8B-B14F-4D97-AF65-F5344CB8AC3E}">
        <p14:creationId xmlns:p14="http://schemas.microsoft.com/office/powerpoint/2010/main" val="237793456"/>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Couchbase Mobile </a:t>
            </a:r>
            <a:r>
              <a:rPr lang="en-US" dirty="0" err="1" smtClean="0"/>
              <a:t>ToDo</a:t>
            </a:r>
            <a:r>
              <a:rPr lang="en-US" dirty="0" smtClean="0"/>
              <a:t> List Application</a:t>
            </a:r>
            <a:endParaRPr lang="en-US" dirty="0"/>
          </a:p>
        </p:txBody>
      </p:sp>
      <p:pic>
        <p:nvPicPr>
          <p:cNvPr id="3" name="Picture 2" descr="Screen Shot 2015-08-02 at 6.10.52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0418" y="515050"/>
            <a:ext cx="3075630" cy="4476750"/>
          </a:xfrm>
          <a:prstGeom prst="rect">
            <a:avLst/>
          </a:prstGeom>
        </p:spPr>
      </p:pic>
      <p:pic>
        <p:nvPicPr>
          <p:cNvPr id="4" name="Picture 3" descr="Screen Shot 2015-08-02 at 6.11.0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00537" y="515050"/>
            <a:ext cx="3075629" cy="4476750"/>
          </a:xfrm>
          <a:prstGeom prst="rect">
            <a:avLst/>
          </a:prstGeom>
        </p:spPr>
      </p:pic>
      <p:pic>
        <p:nvPicPr>
          <p:cNvPr id="5" name="Picture 4" descr="Screen Shot 2015-08-02 at 6.11.21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43737" y="520823"/>
            <a:ext cx="3071663" cy="4470977"/>
          </a:xfrm>
          <a:prstGeom prst="rect">
            <a:avLst/>
          </a:prstGeom>
        </p:spPr>
      </p:pic>
    </p:spTree>
    <p:extLst>
      <p:ext uri="{BB962C8B-B14F-4D97-AF65-F5344CB8AC3E}">
        <p14:creationId xmlns:p14="http://schemas.microsoft.com/office/powerpoint/2010/main" val="4039707128"/>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 Walkthrough!</a:t>
            </a:r>
            <a:endParaRPr lang="en-US" dirty="0"/>
          </a:p>
        </p:txBody>
      </p:sp>
      <p:sp>
        <p:nvSpPr>
          <p:cNvPr id="4" name="Content Placeholder 3"/>
          <p:cNvSpPr>
            <a:spLocks noGrp="1"/>
          </p:cNvSpPr>
          <p:nvPr>
            <p:ph idx="1"/>
          </p:nvPr>
        </p:nvSpPr>
        <p:spPr/>
        <p:txBody>
          <a:bodyPr/>
          <a:lstStyle/>
          <a:p>
            <a:r>
              <a:rPr lang="en-US" dirty="0" smtClean="0"/>
              <a:t>Creating the UI</a:t>
            </a:r>
          </a:p>
          <a:p>
            <a:r>
              <a:rPr lang="en-US" dirty="0" smtClean="0"/>
              <a:t>Initializing the Android </a:t>
            </a:r>
            <a:r>
              <a:rPr lang="en-US" dirty="0" err="1" smtClean="0"/>
              <a:t>ListView</a:t>
            </a:r>
            <a:endParaRPr lang="en-US" dirty="0" smtClean="0"/>
          </a:p>
          <a:p>
            <a:r>
              <a:rPr lang="en-US" dirty="0" smtClean="0"/>
              <a:t>Designing the Android </a:t>
            </a:r>
            <a:r>
              <a:rPr lang="en-US" dirty="0" err="1" smtClean="0"/>
              <a:t>ListView</a:t>
            </a:r>
            <a:endParaRPr lang="en-US" dirty="0" smtClean="0"/>
          </a:p>
          <a:p>
            <a:r>
              <a:rPr lang="en-US" dirty="0" smtClean="0"/>
              <a:t>Creating a database and replicating with the server</a:t>
            </a:r>
          </a:p>
          <a:p>
            <a:r>
              <a:rPr lang="en-US" dirty="0" smtClean="0"/>
              <a:t>Listening for database changes</a:t>
            </a:r>
          </a:p>
          <a:p>
            <a:r>
              <a:rPr lang="en-US" dirty="0" smtClean="0"/>
              <a:t>Adding data to the database</a:t>
            </a:r>
          </a:p>
          <a:p>
            <a:r>
              <a:rPr lang="en-US" dirty="0" smtClean="0"/>
              <a:t>Removing data from the database</a:t>
            </a:r>
          </a:p>
          <a:p>
            <a:r>
              <a:rPr lang="en-US" dirty="0" smtClean="0"/>
              <a:t>Cleaning up when terminating the application</a:t>
            </a:r>
            <a:endParaRPr lang="en-US" dirty="0"/>
          </a:p>
        </p:txBody>
      </p:sp>
    </p:spTree>
    <p:extLst>
      <p:ext uri="{BB962C8B-B14F-4D97-AF65-F5344CB8AC3E}">
        <p14:creationId xmlns:p14="http://schemas.microsoft.com/office/powerpoint/2010/main" val="3786582632"/>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Demo Time!</a:t>
            </a:r>
            <a:endParaRPr lang="en-US" dirty="0"/>
          </a:p>
        </p:txBody>
      </p:sp>
      <p:sp>
        <p:nvSpPr>
          <p:cNvPr id="4" name="Subtitle 3"/>
          <p:cNvSpPr>
            <a:spLocks noGrp="1"/>
          </p:cNvSpPr>
          <p:nvPr>
            <p:ph type="subTitle" idx="1"/>
          </p:nvPr>
        </p:nvSpPr>
        <p:spPr/>
        <p:txBody>
          <a:bodyPr/>
          <a:lstStyle/>
          <a:p>
            <a:endParaRPr lang="en-US"/>
          </a:p>
        </p:txBody>
      </p:sp>
    </p:spTree>
    <p:extLst>
      <p:ext uri="{BB962C8B-B14F-4D97-AF65-F5344CB8AC3E}">
        <p14:creationId xmlns:p14="http://schemas.microsoft.com/office/powerpoint/2010/main" val="1864677044"/>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Couchbase Labs on </a:t>
            </a:r>
            <a:r>
              <a:rPr lang="en-US" dirty="0" err="1" smtClean="0"/>
              <a:t>GitHub</a:t>
            </a:r>
            <a:endParaRPr lang="en-US" dirty="0"/>
          </a:p>
        </p:txBody>
      </p:sp>
      <p:sp>
        <p:nvSpPr>
          <p:cNvPr id="3" name="TextBox 2"/>
          <p:cNvSpPr txBox="1"/>
          <p:nvPr/>
        </p:nvSpPr>
        <p:spPr>
          <a:xfrm>
            <a:off x="572703" y="2063919"/>
            <a:ext cx="7998595" cy="1015663"/>
          </a:xfrm>
          <a:prstGeom prst="rect">
            <a:avLst/>
          </a:prstGeom>
          <a:noFill/>
        </p:spPr>
        <p:txBody>
          <a:bodyPr wrap="square" rtlCol="0">
            <a:spAutoFit/>
          </a:bodyPr>
          <a:lstStyle/>
          <a:p>
            <a:r>
              <a:rPr lang="en-US" sz="2000" dirty="0"/>
              <a:t>https://</a:t>
            </a:r>
            <a:r>
              <a:rPr lang="en-US" sz="2000" dirty="0" err="1"/>
              <a:t>github.com</a:t>
            </a:r>
            <a:r>
              <a:rPr lang="en-US" sz="2000" dirty="0"/>
              <a:t>/</a:t>
            </a:r>
            <a:r>
              <a:rPr lang="en-US" sz="2000" dirty="0" err="1"/>
              <a:t>couchbaselabs</a:t>
            </a:r>
            <a:r>
              <a:rPr lang="en-US" sz="2000" dirty="0"/>
              <a:t>/</a:t>
            </a:r>
            <a:r>
              <a:rPr lang="en-US" sz="2000" dirty="0" err="1"/>
              <a:t>todolite</a:t>
            </a:r>
            <a:r>
              <a:rPr lang="en-US" sz="2000" dirty="0"/>
              <a:t>-</a:t>
            </a:r>
            <a:r>
              <a:rPr lang="en-US" sz="2000" dirty="0" smtClean="0"/>
              <a:t>android</a:t>
            </a:r>
          </a:p>
          <a:p>
            <a:r>
              <a:rPr lang="en-US" sz="2000" dirty="0"/>
              <a:t>https://</a:t>
            </a:r>
            <a:r>
              <a:rPr lang="en-US" sz="2000" dirty="0" err="1"/>
              <a:t>github.com</a:t>
            </a:r>
            <a:r>
              <a:rPr lang="en-US" sz="2000" dirty="0"/>
              <a:t>/</a:t>
            </a:r>
            <a:r>
              <a:rPr lang="en-US" sz="2000" dirty="0" err="1"/>
              <a:t>couchbaselabs</a:t>
            </a:r>
            <a:r>
              <a:rPr lang="en-US" sz="2000" dirty="0"/>
              <a:t>/</a:t>
            </a:r>
            <a:r>
              <a:rPr lang="en-US" sz="2000" dirty="0" err="1"/>
              <a:t>todolite-ios</a:t>
            </a:r>
            <a:endParaRPr lang="en-US" sz="2000" dirty="0"/>
          </a:p>
          <a:p>
            <a:r>
              <a:rPr lang="en-US" sz="2000" dirty="0" smtClean="0"/>
              <a:t>https</a:t>
            </a:r>
            <a:r>
              <a:rPr lang="en-US" sz="2000" dirty="0"/>
              <a:t>://</a:t>
            </a:r>
            <a:r>
              <a:rPr lang="en-US" sz="2000" dirty="0" err="1"/>
              <a:t>github.com</a:t>
            </a:r>
            <a:r>
              <a:rPr lang="en-US" sz="2000" dirty="0"/>
              <a:t>/</a:t>
            </a:r>
            <a:r>
              <a:rPr lang="en-US" sz="2000" dirty="0" err="1"/>
              <a:t>couchbaselabs</a:t>
            </a:r>
            <a:r>
              <a:rPr lang="en-US" sz="2000" dirty="0" smtClean="0"/>
              <a:t>/</a:t>
            </a:r>
            <a:r>
              <a:rPr lang="en-US" sz="2000" dirty="0" err="1"/>
              <a:t>t</a:t>
            </a:r>
            <a:r>
              <a:rPr lang="en-US" sz="2000" dirty="0" err="1" smtClean="0"/>
              <a:t>odolite</a:t>
            </a:r>
            <a:r>
              <a:rPr lang="en-US" sz="2000" dirty="0" smtClean="0"/>
              <a:t>-</a:t>
            </a:r>
            <a:r>
              <a:rPr lang="en-US" sz="2000" dirty="0"/>
              <a:t>i</a:t>
            </a:r>
            <a:r>
              <a:rPr lang="en-US" sz="2000" dirty="0" smtClean="0"/>
              <a:t>onic</a:t>
            </a:r>
          </a:p>
        </p:txBody>
      </p:sp>
    </p:spTree>
    <p:extLst>
      <p:ext uri="{BB962C8B-B14F-4D97-AF65-F5344CB8AC3E}">
        <p14:creationId xmlns:p14="http://schemas.microsoft.com/office/powerpoint/2010/main" val="285615647"/>
      </p:ext>
    </p:extLst>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Questions?</a:t>
            </a:r>
            <a:endParaRPr lang="en-US" dirty="0"/>
          </a:p>
        </p:txBody>
      </p:sp>
      <p:sp>
        <p:nvSpPr>
          <p:cNvPr id="6" name="Subtitle 5"/>
          <p:cNvSpPr>
            <a:spLocks noGrp="1"/>
          </p:cNvSpPr>
          <p:nvPr>
            <p:ph type="subTitle" idx="1"/>
          </p:nvPr>
        </p:nvSpPr>
        <p:spPr/>
        <p:txBody>
          <a:bodyPr/>
          <a:lstStyle/>
          <a:p>
            <a:endParaRPr lang="en-US"/>
          </a:p>
        </p:txBody>
      </p:sp>
      <p:sp>
        <p:nvSpPr>
          <p:cNvPr id="3" name="Footer Placeholder 2"/>
          <p:cNvSpPr>
            <a:spLocks noGrp="1"/>
          </p:cNvSpPr>
          <p:nvPr>
            <p:ph type="ftr" sz="quarter" idx="4294967295"/>
          </p:nvPr>
        </p:nvSpPr>
        <p:spPr>
          <a:xfrm>
            <a:off x="0" y="4767263"/>
            <a:ext cx="2895600" cy="274637"/>
          </a:xfrm>
        </p:spPr>
        <p:txBody>
          <a:bodyPr/>
          <a:lstStyle/>
          <a:p>
            <a:r>
              <a:rPr lang="en-US" smtClean="0"/>
              <a:t>©2014 Couchbase, Inc. </a:t>
            </a:r>
            <a:endParaRPr lang="en-US" dirty="0"/>
          </a:p>
        </p:txBody>
      </p:sp>
    </p:spTree>
    <p:extLst>
      <p:ext uri="{BB962C8B-B14F-4D97-AF65-F5344CB8AC3E}">
        <p14:creationId xmlns:p14="http://schemas.microsoft.com/office/powerpoint/2010/main" val="2417497991"/>
      </p:ext>
    </p:extLst>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sp>
        <p:nvSpPr>
          <p:cNvPr id="4" name="Content Placeholder 3"/>
          <p:cNvSpPr>
            <a:spLocks noGrp="1"/>
          </p:cNvSpPr>
          <p:nvPr>
            <p:ph idx="1"/>
          </p:nvPr>
        </p:nvSpPr>
        <p:spPr/>
        <p:txBody>
          <a:bodyPr/>
          <a:lstStyle/>
          <a:p>
            <a:pPr algn="ctr"/>
            <a:endParaRPr lang="en-US" dirty="0" smtClean="0"/>
          </a:p>
          <a:p>
            <a:pPr algn="ctr"/>
            <a:endParaRPr lang="en-US" dirty="0"/>
          </a:p>
          <a:p>
            <a:pPr algn="ctr"/>
            <a:r>
              <a:rPr lang="en-US" sz="3600" b="1" dirty="0" smtClean="0"/>
              <a:t>We’re Hiring!</a:t>
            </a:r>
          </a:p>
          <a:p>
            <a:pPr algn="ctr"/>
            <a:endParaRPr lang="en-US" dirty="0"/>
          </a:p>
          <a:p>
            <a:pPr algn="ctr"/>
            <a:r>
              <a:rPr lang="en-US" dirty="0"/>
              <a:t>http://</a:t>
            </a:r>
            <a:r>
              <a:rPr lang="en-US" dirty="0" err="1"/>
              <a:t>www.couchbase.com</a:t>
            </a:r>
            <a:r>
              <a:rPr lang="en-US" dirty="0"/>
              <a:t>/careers</a:t>
            </a:r>
          </a:p>
        </p:txBody>
      </p:sp>
    </p:spTree>
    <p:extLst>
      <p:ext uri="{BB962C8B-B14F-4D97-AF65-F5344CB8AC3E}">
        <p14:creationId xmlns:p14="http://schemas.microsoft.com/office/powerpoint/2010/main" val="2794190136"/>
      </p:ext>
    </p:extLst>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a:xfrm>
            <a:off x="457208" y="1581150"/>
            <a:ext cx="8007739" cy="1981201"/>
          </a:xfrm>
        </p:spPr>
        <p:txBody>
          <a:bodyPr/>
          <a:lstStyle/>
          <a:p>
            <a:r>
              <a:rPr lang="en-US" b="1" dirty="0" smtClean="0">
                <a:solidFill>
                  <a:srgbClr val="FF0000"/>
                </a:solidFill>
              </a:rPr>
              <a:t>Thank You!</a:t>
            </a:r>
          </a:p>
          <a:p>
            <a:endParaRPr lang="en-US" dirty="0"/>
          </a:p>
          <a:p>
            <a:r>
              <a:rPr lang="en-US" sz="1800" dirty="0" smtClean="0"/>
              <a:t>Nic Raboy</a:t>
            </a:r>
          </a:p>
          <a:p>
            <a:r>
              <a:rPr lang="en-US" sz="1800" dirty="0" smtClean="0"/>
              <a:t>@</a:t>
            </a:r>
            <a:r>
              <a:rPr lang="en-US" sz="1800" dirty="0" err="1" smtClean="0"/>
              <a:t>nraboy</a:t>
            </a:r>
            <a:r>
              <a:rPr lang="en-US" sz="1800" dirty="0" smtClean="0"/>
              <a:t> (Twitter)</a:t>
            </a:r>
            <a:endParaRPr lang="en-US" sz="1800" dirty="0"/>
          </a:p>
        </p:txBody>
      </p:sp>
    </p:spTree>
    <p:extLst>
      <p:ext uri="{BB962C8B-B14F-4D97-AF65-F5344CB8AC3E}">
        <p14:creationId xmlns:p14="http://schemas.microsoft.com/office/powerpoint/2010/main" val="652473163"/>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NoSQL</a:t>
            </a:r>
            <a:endParaRPr lang="en-US" dirty="0"/>
          </a:p>
        </p:txBody>
      </p:sp>
      <p:pic>
        <p:nvPicPr>
          <p:cNvPr id="3" name="Picture 2" descr="Screen Shot 2014-09-20 at 3.53.48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3036" y="1245775"/>
            <a:ext cx="7897998" cy="353859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092270192"/>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algn="ctr"/>
            <a:r>
              <a:rPr lang="en-US" dirty="0" smtClean="0">
                <a:solidFill>
                  <a:schemeClr val="bg1"/>
                </a:solidFill>
              </a:rPr>
              <a:t>What is the business problem?</a:t>
            </a:r>
            <a:endParaRPr lang="en-US" dirty="0">
              <a:solidFill>
                <a:schemeClr val="bg1"/>
              </a:solidFill>
            </a:endParaRPr>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27593827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1"/>
          <p:cNvSpPr txBox="1">
            <a:spLocks/>
          </p:cNvSpPr>
          <p:nvPr/>
        </p:nvSpPr>
        <p:spPr>
          <a:xfrm>
            <a:off x="432577" y="200250"/>
            <a:ext cx="7009083" cy="405322"/>
          </a:xfrm>
          <a:prstGeom prst="rect">
            <a:avLst/>
          </a:prstGeom>
        </p:spPr>
        <p:txBody>
          <a:bodyPr vert="horz" lIns="0" tIns="0" rIns="0" bIns="0" rtlCol="0" anchor="b" anchorCtr="0">
            <a:normAutofit lnSpcReduction="1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2800" b="1" dirty="0" smtClean="0">
                <a:solidFill>
                  <a:srgbClr val="FFFFFF"/>
                </a:solidFill>
                <a:latin typeface="Helvetica Neue Thin"/>
                <a:cs typeface="Helvetica Neue Thin"/>
              </a:rPr>
              <a:t>Today’s Mobile Apps</a:t>
            </a:r>
            <a:endParaRPr lang="en-US" sz="2800" b="1" dirty="0">
              <a:solidFill>
                <a:srgbClr val="FFFFFF"/>
              </a:solidFill>
              <a:latin typeface="Helvetica Neue Thin"/>
              <a:cs typeface="Helvetica Neue Thin"/>
            </a:endParaRPr>
          </a:p>
        </p:txBody>
      </p:sp>
      <p:sp>
        <p:nvSpPr>
          <p:cNvPr id="7" name="Slide Number Placeholder 6"/>
          <p:cNvSpPr>
            <a:spLocks noGrp="1"/>
          </p:cNvSpPr>
          <p:nvPr>
            <p:ph type="sldNum" sz="quarter" idx="4294967295"/>
          </p:nvPr>
        </p:nvSpPr>
        <p:spPr>
          <a:xfrm>
            <a:off x="0" y="4868863"/>
            <a:ext cx="873125" cy="274637"/>
          </a:xfrm>
          <a:prstGeom prst="rect">
            <a:avLst/>
          </a:prstGeom>
        </p:spPr>
        <p:txBody>
          <a:bodyPr/>
          <a:lstStyle/>
          <a:p>
            <a:fld id="{9FF567BB-A91C-E04F-B4E9-677CEE77F8D9}" type="slidenum">
              <a:rPr lang="en-US" smtClean="0"/>
              <a:t>9</a:t>
            </a:fld>
            <a:endParaRPr lang="en-US"/>
          </a:p>
        </p:txBody>
      </p:sp>
      <p:grpSp>
        <p:nvGrpSpPr>
          <p:cNvPr id="8" name="Group 7"/>
          <p:cNvGrpSpPr/>
          <p:nvPr/>
        </p:nvGrpSpPr>
        <p:grpSpPr>
          <a:xfrm>
            <a:off x="5834048" y="1810556"/>
            <a:ext cx="2288012" cy="2298224"/>
            <a:chOff x="5834048" y="1859396"/>
            <a:chExt cx="2288012" cy="2298224"/>
          </a:xfrm>
          <a:solidFill>
            <a:srgbClr val="00A700"/>
          </a:solidFill>
        </p:grpSpPr>
        <p:sp>
          <p:nvSpPr>
            <p:cNvPr id="10" name="Rectangle 9"/>
            <p:cNvSpPr/>
            <p:nvPr/>
          </p:nvSpPr>
          <p:spPr>
            <a:xfrm>
              <a:off x="6283224" y="3257295"/>
              <a:ext cx="448216" cy="900325"/>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5834048" y="3423170"/>
              <a:ext cx="461387" cy="117759"/>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5834048" y="3873475"/>
              <a:ext cx="461387" cy="117759"/>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6283223" y="3257295"/>
              <a:ext cx="900325" cy="900325"/>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4" name="Curved Connector 13"/>
            <p:cNvCxnSpPr/>
            <p:nvPr/>
          </p:nvCxnSpPr>
          <p:spPr>
            <a:xfrm flipV="1">
              <a:off x="7171336" y="1859396"/>
              <a:ext cx="950724" cy="1860272"/>
            </a:xfrm>
            <a:prstGeom prst="curvedConnector2">
              <a:avLst/>
            </a:prstGeom>
            <a:grpFill/>
            <a:ln w="76200" cmpd="sng">
              <a:solidFill>
                <a:srgbClr val="00A700"/>
              </a:solidFill>
              <a:headEnd type="none"/>
              <a:tailEnd type="none"/>
            </a:ln>
            <a:effectLst/>
          </p:spPr>
          <p:style>
            <a:lnRef idx="2">
              <a:schemeClr val="accent1"/>
            </a:lnRef>
            <a:fillRef idx="0">
              <a:schemeClr val="accent1"/>
            </a:fillRef>
            <a:effectRef idx="1">
              <a:schemeClr val="accent1"/>
            </a:effectRef>
            <a:fontRef idx="minor">
              <a:schemeClr val="tx1"/>
            </a:fontRef>
          </p:style>
        </p:cxnSp>
      </p:grpSp>
      <p:grpSp>
        <p:nvGrpSpPr>
          <p:cNvPr id="15" name="Group 14"/>
          <p:cNvGrpSpPr/>
          <p:nvPr/>
        </p:nvGrpSpPr>
        <p:grpSpPr>
          <a:xfrm>
            <a:off x="2939952" y="1959476"/>
            <a:ext cx="3246686" cy="7014274"/>
            <a:chOff x="2939952" y="1959476"/>
            <a:chExt cx="3246686" cy="7014274"/>
          </a:xfrm>
        </p:grpSpPr>
        <p:sp>
          <p:nvSpPr>
            <p:cNvPr id="16" name="Rounded Rectangle 15"/>
            <p:cNvSpPr/>
            <p:nvPr/>
          </p:nvSpPr>
          <p:spPr>
            <a:xfrm>
              <a:off x="2966997" y="1991863"/>
              <a:ext cx="3219641" cy="6981887"/>
            </a:xfrm>
            <a:prstGeom prst="roundRect">
              <a:avLst>
                <a:gd name="adj" fmla="val 14915"/>
              </a:avLst>
            </a:prstGeom>
            <a:solidFill>
              <a:srgbClr val="FFFFFF"/>
            </a:solidFill>
            <a:ln w="28575">
              <a:noFill/>
            </a:ln>
            <a:effec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pPr>
              <a:endParaRPr lang="en-US" sz="1400" b="1" dirty="0">
                <a:solidFill>
                  <a:schemeClr val="bg1"/>
                </a:solidFill>
              </a:endParaRPr>
            </a:p>
          </p:txBody>
        </p:sp>
        <p:sp>
          <p:nvSpPr>
            <p:cNvPr id="17" name="Rectangle 16"/>
            <p:cNvSpPr/>
            <p:nvPr/>
          </p:nvSpPr>
          <p:spPr>
            <a:xfrm>
              <a:off x="3135002" y="2855910"/>
              <a:ext cx="2873868" cy="5199423"/>
            </a:xfrm>
            <a:prstGeom prst="rect">
              <a:avLst/>
            </a:prstGeom>
            <a:solidFill>
              <a:srgbClr val="000000"/>
            </a:solidFill>
            <a:ln w="28575">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pPr>
              <a:endParaRPr lang="en-US" sz="1400" b="1" dirty="0">
                <a:solidFill>
                  <a:schemeClr val="bg1"/>
                </a:solidFill>
              </a:endParaRPr>
            </a:p>
          </p:txBody>
        </p:sp>
        <p:sp>
          <p:nvSpPr>
            <p:cNvPr id="18" name="Oval 17"/>
            <p:cNvSpPr/>
            <p:nvPr/>
          </p:nvSpPr>
          <p:spPr>
            <a:xfrm>
              <a:off x="4305539" y="8252900"/>
              <a:ext cx="545075" cy="545076"/>
            </a:xfrm>
            <a:prstGeom prst="ellipse">
              <a:avLst/>
            </a:prstGeom>
            <a:solidFill>
              <a:srgbClr val="FFFFFF"/>
            </a:solidFill>
            <a:ln w="12700" cmpd="sng">
              <a:solidFill>
                <a:schemeClr val="bg1">
                  <a:lumMod val="75000"/>
                </a:schemeClr>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pPr>
              <a:endParaRPr lang="en-US" sz="1400" b="1" dirty="0">
                <a:solidFill>
                  <a:schemeClr val="bg1"/>
                </a:solidFill>
              </a:endParaRPr>
            </a:p>
          </p:txBody>
        </p:sp>
        <p:sp>
          <p:nvSpPr>
            <p:cNvPr id="19" name="Trapezoid 18"/>
            <p:cNvSpPr/>
            <p:nvPr/>
          </p:nvSpPr>
          <p:spPr>
            <a:xfrm>
              <a:off x="5105096" y="1959476"/>
              <a:ext cx="525694" cy="40910"/>
            </a:xfrm>
            <a:prstGeom prst="trapezoid">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Trapezoid 22"/>
            <p:cNvSpPr/>
            <p:nvPr/>
          </p:nvSpPr>
          <p:spPr>
            <a:xfrm rot="16200000">
              <a:off x="2781503" y="3190309"/>
              <a:ext cx="357812" cy="40913"/>
            </a:xfrm>
            <a:prstGeom prst="trapezoid">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Trapezoid 23"/>
            <p:cNvSpPr/>
            <p:nvPr/>
          </p:nvSpPr>
          <p:spPr>
            <a:xfrm rot="16200000">
              <a:off x="2825541" y="3768451"/>
              <a:ext cx="269741" cy="40916"/>
            </a:xfrm>
            <a:prstGeom prst="trapezoid">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Trapezoid 24"/>
            <p:cNvSpPr/>
            <p:nvPr/>
          </p:nvSpPr>
          <p:spPr>
            <a:xfrm rot="16200000">
              <a:off x="2825541" y="4266097"/>
              <a:ext cx="269741" cy="40916"/>
            </a:xfrm>
            <a:prstGeom prst="trapezoid">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6" name="Group 25"/>
            <p:cNvGrpSpPr/>
            <p:nvPr/>
          </p:nvGrpSpPr>
          <p:grpSpPr>
            <a:xfrm>
              <a:off x="3266718" y="2984041"/>
              <a:ext cx="548565" cy="390289"/>
              <a:chOff x="3273425" y="2946064"/>
              <a:chExt cx="772973" cy="549949"/>
            </a:xfrm>
          </p:grpSpPr>
          <p:sp>
            <p:nvSpPr>
              <p:cNvPr id="27" name="Rectangle 26"/>
              <p:cNvSpPr/>
              <p:nvPr/>
            </p:nvSpPr>
            <p:spPr>
              <a:xfrm>
                <a:off x="3933825" y="2946064"/>
                <a:ext cx="112573" cy="549949"/>
              </a:xfrm>
              <a:prstGeom prst="rect">
                <a:avLst/>
              </a:prstGeom>
              <a:no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smtClean="0">
                  <a:solidFill>
                    <a:srgbClr val="333333"/>
                  </a:solidFill>
                  <a:latin typeface="Arial"/>
                  <a:cs typeface="Arial"/>
                </a:endParaRPr>
              </a:p>
            </p:txBody>
          </p:sp>
          <p:sp>
            <p:nvSpPr>
              <p:cNvPr id="28" name="Rectangle 27"/>
              <p:cNvSpPr/>
              <p:nvPr/>
            </p:nvSpPr>
            <p:spPr>
              <a:xfrm>
                <a:off x="3768725" y="3054350"/>
                <a:ext cx="112573" cy="441663"/>
              </a:xfrm>
              <a:prstGeom prst="rect">
                <a:avLst/>
              </a:prstGeom>
              <a:no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smtClean="0">
                  <a:solidFill>
                    <a:srgbClr val="333333"/>
                  </a:solidFill>
                  <a:latin typeface="Arial"/>
                  <a:cs typeface="Arial"/>
                </a:endParaRPr>
              </a:p>
            </p:txBody>
          </p:sp>
          <p:sp>
            <p:nvSpPr>
              <p:cNvPr id="29" name="Rectangle 28"/>
              <p:cNvSpPr/>
              <p:nvPr/>
            </p:nvSpPr>
            <p:spPr>
              <a:xfrm>
                <a:off x="3603625" y="3152775"/>
                <a:ext cx="112573" cy="343238"/>
              </a:xfrm>
              <a:prstGeom prst="rect">
                <a:avLst/>
              </a:prstGeom>
              <a:no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smtClean="0">
                  <a:solidFill>
                    <a:srgbClr val="333333"/>
                  </a:solidFill>
                  <a:latin typeface="Arial"/>
                  <a:cs typeface="Arial"/>
                </a:endParaRPr>
              </a:p>
            </p:txBody>
          </p:sp>
          <p:sp>
            <p:nvSpPr>
              <p:cNvPr id="30" name="Rectangle 29"/>
              <p:cNvSpPr/>
              <p:nvPr/>
            </p:nvSpPr>
            <p:spPr>
              <a:xfrm>
                <a:off x="3438525" y="3263901"/>
                <a:ext cx="112573" cy="228188"/>
              </a:xfrm>
              <a:prstGeom prst="rect">
                <a:avLst/>
              </a:prstGeom>
              <a:no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smtClean="0">
                  <a:solidFill>
                    <a:srgbClr val="333333"/>
                  </a:solidFill>
                  <a:latin typeface="Arial"/>
                  <a:cs typeface="Arial"/>
                </a:endParaRPr>
              </a:p>
            </p:txBody>
          </p:sp>
          <p:sp>
            <p:nvSpPr>
              <p:cNvPr id="31" name="Rectangle 30"/>
              <p:cNvSpPr/>
              <p:nvPr/>
            </p:nvSpPr>
            <p:spPr>
              <a:xfrm>
                <a:off x="3273425" y="3374330"/>
                <a:ext cx="112573" cy="117759"/>
              </a:xfrm>
              <a:prstGeom prst="rect">
                <a:avLst/>
              </a:prstGeom>
              <a:no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smtClean="0">
                  <a:solidFill>
                    <a:srgbClr val="333333"/>
                  </a:solidFill>
                  <a:latin typeface="Arial"/>
                  <a:cs typeface="Arial"/>
                </a:endParaRPr>
              </a:p>
            </p:txBody>
          </p:sp>
        </p:grpSp>
      </p:grpSp>
      <p:grpSp>
        <p:nvGrpSpPr>
          <p:cNvPr id="32" name="Group 31"/>
          <p:cNvGrpSpPr/>
          <p:nvPr/>
        </p:nvGrpSpPr>
        <p:grpSpPr>
          <a:xfrm>
            <a:off x="6458482" y="318306"/>
            <a:ext cx="2378538" cy="1492249"/>
            <a:chOff x="6458482" y="318306"/>
            <a:chExt cx="2378538" cy="1492249"/>
          </a:xfrm>
        </p:grpSpPr>
        <p:sp>
          <p:nvSpPr>
            <p:cNvPr id="33" name="Oval 32"/>
            <p:cNvSpPr/>
            <p:nvPr/>
          </p:nvSpPr>
          <p:spPr>
            <a:xfrm>
              <a:off x="7269032" y="318306"/>
              <a:ext cx="1182752" cy="1182753"/>
            </a:xfrm>
            <a:prstGeom prst="ellipse">
              <a:avLst/>
            </a:prstGeom>
            <a:solidFill>
              <a:schemeClr val="bg1">
                <a:alpha val="80000"/>
              </a:schemeClr>
            </a:solidFill>
            <a:ln w="28575">
              <a:noFill/>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pPr>
              <a:endParaRPr lang="en-US" sz="1400" b="1" dirty="0">
                <a:solidFill>
                  <a:schemeClr val="bg1"/>
                </a:solidFill>
              </a:endParaRPr>
            </a:p>
          </p:txBody>
        </p:sp>
        <p:sp>
          <p:nvSpPr>
            <p:cNvPr id="34" name="Rounded Rectangle 33"/>
            <p:cNvSpPr/>
            <p:nvPr/>
          </p:nvSpPr>
          <p:spPr>
            <a:xfrm>
              <a:off x="6458482" y="911295"/>
              <a:ext cx="2378538" cy="899260"/>
            </a:xfrm>
            <a:prstGeom prst="roundRect">
              <a:avLst>
                <a:gd name="adj" fmla="val 50000"/>
              </a:avLst>
            </a:prstGeom>
            <a:solidFill>
              <a:schemeClr val="bg1">
                <a:alpha val="80000"/>
              </a:schemeClr>
            </a:solidFill>
            <a:ln w="28575">
              <a:noFill/>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pPr>
              <a:endParaRPr lang="en-US" sz="1400" b="1" dirty="0">
                <a:solidFill>
                  <a:schemeClr val="bg1"/>
                </a:solidFill>
              </a:endParaRPr>
            </a:p>
          </p:txBody>
        </p:sp>
        <p:sp>
          <p:nvSpPr>
            <p:cNvPr id="35" name="Oval 34"/>
            <p:cNvSpPr/>
            <p:nvPr/>
          </p:nvSpPr>
          <p:spPr>
            <a:xfrm>
              <a:off x="6839775" y="620539"/>
              <a:ext cx="880519" cy="880520"/>
            </a:xfrm>
            <a:prstGeom prst="ellipse">
              <a:avLst/>
            </a:prstGeom>
            <a:solidFill>
              <a:schemeClr val="bg1">
                <a:alpha val="80000"/>
              </a:schemeClr>
            </a:solidFill>
            <a:ln w="28575">
              <a:noFill/>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pPr>
              <a:endParaRPr lang="en-US" sz="1400" b="1" dirty="0">
                <a:solidFill>
                  <a:schemeClr val="bg1"/>
                </a:solidFill>
              </a:endParaRPr>
            </a:p>
          </p:txBody>
        </p:sp>
      </p:grpSp>
      <p:grpSp>
        <p:nvGrpSpPr>
          <p:cNvPr id="36" name="Group 35"/>
          <p:cNvGrpSpPr/>
          <p:nvPr/>
        </p:nvGrpSpPr>
        <p:grpSpPr>
          <a:xfrm>
            <a:off x="3266718" y="2984041"/>
            <a:ext cx="549295" cy="390808"/>
            <a:chOff x="3273425" y="2946064"/>
            <a:chExt cx="772973" cy="549949"/>
          </a:xfrm>
        </p:grpSpPr>
        <p:sp>
          <p:nvSpPr>
            <p:cNvPr id="37" name="Rectangle 36"/>
            <p:cNvSpPr/>
            <p:nvPr/>
          </p:nvSpPr>
          <p:spPr>
            <a:xfrm>
              <a:off x="3933825" y="2946064"/>
              <a:ext cx="112573" cy="54994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smtClean="0">
                <a:solidFill>
                  <a:srgbClr val="333333"/>
                </a:solidFill>
                <a:latin typeface="Arial"/>
                <a:cs typeface="Arial"/>
              </a:endParaRPr>
            </a:p>
          </p:txBody>
        </p:sp>
        <p:sp>
          <p:nvSpPr>
            <p:cNvPr id="38" name="Rectangle 37"/>
            <p:cNvSpPr/>
            <p:nvPr/>
          </p:nvSpPr>
          <p:spPr>
            <a:xfrm>
              <a:off x="3768725" y="3054350"/>
              <a:ext cx="112573" cy="44166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smtClean="0">
                <a:solidFill>
                  <a:srgbClr val="333333"/>
                </a:solidFill>
                <a:latin typeface="Arial"/>
                <a:cs typeface="Arial"/>
              </a:endParaRPr>
            </a:p>
          </p:txBody>
        </p:sp>
        <p:sp>
          <p:nvSpPr>
            <p:cNvPr id="39" name="Rectangle 38"/>
            <p:cNvSpPr/>
            <p:nvPr/>
          </p:nvSpPr>
          <p:spPr>
            <a:xfrm>
              <a:off x="3603625" y="3152775"/>
              <a:ext cx="112573" cy="34323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smtClean="0">
                <a:solidFill>
                  <a:srgbClr val="333333"/>
                </a:solidFill>
                <a:latin typeface="Arial"/>
                <a:cs typeface="Arial"/>
              </a:endParaRPr>
            </a:p>
          </p:txBody>
        </p:sp>
        <p:sp>
          <p:nvSpPr>
            <p:cNvPr id="40" name="Rectangle 39"/>
            <p:cNvSpPr/>
            <p:nvPr/>
          </p:nvSpPr>
          <p:spPr>
            <a:xfrm>
              <a:off x="3438525" y="3263901"/>
              <a:ext cx="112573" cy="22818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smtClean="0">
                <a:solidFill>
                  <a:srgbClr val="333333"/>
                </a:solidFill>
                <a:latin typeface="Arial"/>
                <a:cs typeface="Arial"/>
              </a:endParaRPr>
            </a:p>
          </p:txBody>
        </p:sp>
        <p:sp>
          <p:nvSpPr>
            <p:cNvPr id="41" name="Rectangle 40"/>
            <p:cNvSpPr/>
            <p:nvPr/>
          </p:nvSpPr>
          <p:spPr>
            <a:xfrm>
              <a:off x="3273425" y="3374330"/>
              <a:ext cx="112573" cy="11775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smtClean="0">
                <a:solidFill>
                  <a:srgbClr val="333333"/>
                </a:solidFill>
                <a:latin typeface="Arial"/>
                <a:cs typeface="Arial"/>
              </a:endParaRPr>
            </a:p>
          </p:txBody>
        </p:sp>
      </p:grpSp>
      <p:grpSp>
        <p:nvGrpSpPr>
          <p:cNvPr id="42" name="Group 41"/>
          <p:cNvGrpSpPr/>
          <p:nvPr/>
        </p:nvGrpSpPr>
        <p:grpSpPr>
          <a:xfrm>
            <a:off x="3262239" y="2978069"/>
            <a:ext cx="553044" cy="393476"/>
            <a:chOff x="3273425" y="2946064"/>
            <a:chExt cx="772973" cy="549949"/>
          </a:xfrm>
        </p:grpSpPr>
        <p:sp>
          <p:nvSpPr>
            <p:cNvPr id="43" name="Rectangle 42"/>
            <p:cNvSpPr/>
            <p:nvPr/>
          </p:nvSpPr>
          <p:spPr>
            <a:xfrm>
              <a:off x="3933825" y="2946064"/>
              <a:ext cx="112573" cy="549949"/>
            </a:xfrm>
            <a:prstGeom prst="rect">
              <a:avLst/>
            </a:prstGeom>
            <a:no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smtClean="0">
                <a:solidFill>
                  <a:srgbClr val="333333"/>
                </a:solidFill>
                <a:latin typeface="Arial"/>
                <a:cs typeface="Arial"/>
              </a:endParaRPr>
            </a:p>
          </p:txBody>
        </p:sp>
        <p:sp>
          <p:nvSpPr>
            <p:cNvPr id="44" name="Rectangle 43"/>
            <p:cNvSpPr/>
            <p:nvPr/>
          </p:nvSpPr>
          <p:spPr>
            <a:xfrm>
              <a:off x="3768725" y="3054350"/>
              <a:ext cx="112573" cy="441663"/>
            </a:xfrm>
            <a:prstGeom prst="rect">
              <a:avLst/>
            </a:prstGeom>
            <a:no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smtClean="0">
                <a:solidFill>
                  <a:srgbClr val="333333"/>
                </a:solidFill>
                <a:latin typeface="Arial"/>
                <a:cs typeface="Arial"/>
              </a:endParaRPr>
            </a:p>
          </p:txBody>
        </p:sp>
        <p:sp>
          <p:nvSpPr>
            <p:cNvPr id="45" name="Rectangle 44"/>
            <p:cNvSpPr/>
            <p:nvPr/>
          </p:nvSpPr>
          <p:spPr>
            <a:xfrm>
              <a:off x="3603625" y="3152775"/>
              <a:ext cx="112573" cy="343238"/>
            </a:xfrm>
            <a:prstGeom prst="rect">
              <a:avLst/>
            </a:prstGeom>
            <a:no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smtClean="0">
                <a:solidFill>
                  <a:srgbClr val="333333"/>
                </a:solidFill>
                <a:latin typeface="Arial"/>
                <a:cs typeface="Arial"/>
              </a:endParaRPr>
            </a:p>
          </p:txBody>
        </p:sp>
        <p:sp>
          <p:nvSpPr>
            <p:cNvPr id="46" name="Rectangle 45"/>
            <p:cNvSpPr/>
            <p:nvPr/>
          </p:nvSpPr>
          <p:spPr>
            <a:xfrm>
              <a:off x="3438525" y="3263901"/>
              <a:ext cx="112573" cy="22818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smtClean="0">
                <a:solidFill>
                  <a:srgbClr val="333333"/>
                </a:solidFill>
                <a:latin typeface="Arial"/>
                <a:cs typeface="Arial"/>
              </a:endParaRPr>
            </a:p>
          </p:txBody>
        </p:sp>
        <p:sp>
          <p:nvSpPr>
            <p:cNvPr id="47" name="Rectangle 46"/>
            <p:cNvSpPr/>
            <p:nvPr/>
          </p:nvSpPr>
          <p:spPr>
            <a:xfrm>
              <a:off x="3273425" y="3374330"/>
              <a:ext cx="112573" cy="11775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smtClean="0">
                <a:solidFill>
                  <a:srgbClr val="333333"/>
                </a:solidFill>
                <a:latin typeface="Arial"/>
                <a:cs typeface="Arial"/>
              </a:endParaRPr>
            </a:p>
          </p:txBody>
        </p:sp>
      </p:grpSp>
      <p:grpSp>
        <p:nvGrpSpPr>
          <p:cNvPr id="48" name="Group 47"/>
          <p:cNvGrpSpPr/>
          <p:nvPr/>
        </p:nvGrpSpPr>
        <p:grpSpPr>
          <a:xfrm>
            <a:off x="3512584" y="3151447"/>
            <a:ext cx="2136791" cy="1581893"/>
            <a:chOff x="525731" y="1409890"/>
            <a:chExt cx="2136791" cy="1581893"/>
          </a:xfrm>
        </p:grpSpPr>
        <p:sp>
          <p:nvSpPr>
            <p:cNvPr id="49" name="Rectangle 48"/>
            <p:cNvSpPr/>
            <p:nvPr/>
          </p:nvSpPr>
          <p:spPr>
            <a:xfrm>
              <a:off x="525731" y="1409891"/>
              <a:ext cx="2136791" cy="158189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0" name="TextBox 49"/>
            <p:cNvSpPr txBox="1"/>
            <p:nvPr/>
          </p:nvSpPr>
          <p:spPr>
            <a:xfrm>
              <a:off x="1583782" y="2070589"/>
              <a:ext cx="1017243" cy="553998"/>
            </a:xfrm>
            <a:prstGeom prst="rect">
              <a:avLst/>
            </a:prstGeom>
            <a:noFill/>
            <a:effectLst/>
          </p:spPr>
          <p:txBody>
            <a:bodyPr wrap="square" lIns="0" tIns="0" rIns="0" bIns="0" rtlCol="0">
              <a:spAutoFit/>
            </a:bodyPr>
            <a:lstStyle/>
            <a:p>
              <a:r>
                <a:rPr lang="en-US" dirty="0" smtClean="0">
                  <a:solidFill>
                    <a:srgbClr val="000000"/>
                  </a:solidFill>
                </a:rPr>
                <a:t>Try again later.</a:t>
              </a:r>
              <a:endParaRPr lang="en-US" dirty="0">
                <a:solidFill>
                  <a:srgbClr val="000000"/>
                </a:solidFill>
              </a:endParaRPr>
            </a:p>
          </p:txBody>
        </p:sp>
        <p:sp>
          <p:nvSpPr>
            <p:cNvPr id="51" name="Rectangle 50"/>
            <p:cNvSpPr/>
            <p:nvPr/>
          </p:nvSpPr>
          <p:spPr>
            <a:xfrm>
              <a:off x="525731" y="1409890"/>
              <a:ext cx="2136791" cy="320861"/>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tIns="45720" bIns="91440" rtlCol="0" anchor="ctr"/>
            <a:lstStyle/>
            <a:p>
              <a:pPr algn="ctr"/>
              <a:r>
                <a:rPr lang="en-US" dirty="0" smtClean="0">
                  <a:solidFill>
                    <a:srgbClr val="000000"/>
                  </a:solidFill>
                </a:rPr>
                <a:t>No Internet</a:t>
              </a:r>
              <a:endParaRPr lang="en-US" dirty="0">
                <a:solidFill>
                  <a:srgbClr val="000000"/>
                </a:solidFill>
              </a:endParaRPr>
            </a:p>
          </p:txBody>
        </p:sp>
        <p:sp>
          <p:nvSpPr>
            <p:cNvPr id="52" name="Oval 51"/>
            <p:cNvSpPr/>
            <p:nvPr/>
          </p:nvSpPr>
          <p:spPr>
            <a:xfrm>
              <a:off x="666352" y="2018250"/>
              <a:ext cx="725604" cy="725604"/>
            </a:xfrm>
            <a:prstGeom prst="ellipse">
              <a:avLst/>
            </a:prstGeom>
            <a:solidFill>
              <a:srgbClr val="DE021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smtClean="0">
                <a:solidFill>
                  <a:srgbClr val="333333"/>
                </a:solidFill>
                <a:latin typeface="Arial"/>
                <a:cs typeface="Arial"/>
              </a:endParaRPr>
            </a:p>
          </p:txBody>
        </p:sp>
        <p:cxnSp>
          <p:nvCxnSpPr>
            <p:cNvPr id="53" name="Straight Connector 52"/>
            <p:cNvCxnSpPr/>
            <p:nvPr/>
          </p:nvCxnSpPr>
          <p:spPr>
            <a:xfrm flipV="1">
              <a:off x="898225" y="2263024"/>
              <a:ext cx="263251" cy="263253"/>
            </a:xfrm>
            <a:prstGeom prst="line">
              <a:avLst/>
            </a:prstGeom>
            <a:ln w="76200" cap="rnd" cmpd="sng">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4" name="Straight Connector 53"/>
            <p:cNvCxnSpPr/>
            <p:nvPr/>
          </p:nvCxnSpPr>
          <p:spPr>
            <a:xfrm rot="5400000" flipV="1">
              <a:off x="898224" y="2263023"/>
              <a:ext cx="263251" cy="263253"/>
            </a:xfrm>
            <a:prstGeom prst="line">
              <a:avLst/>
            </a:prstGeom>
            <a:ln w="76200" cap="rnd" cmpd="sng">
              <a:solidFill>
                <a:schemeClr val="bg1"/>
              </a:solidFill>
            </a:ln>
            <a:effectLst/>
          </p:spPr>
          <p:style>
            <a:lnRef idx="2">
              <a:schemeClr val="accent1"/>
            </a:lnRef>
            <a:fillRef idx="0">
              <a:schemeClr val="accent1"/>
            </a:fillRef>
            <a:effectRef idx="1">
              <a:schemeClr val="accent1"/>
            </a:effectRef>
            <a:fontRef idx="minor">
              <a:schemeClr val="tx1"/>
            </a:fontRef>
          </p:style>
        </p:cxnSp>
      </p:grpSp>
      <p:grpSp>
        <p:nvGrpSpPr>
          <p:cNvPr id="55" name="Group 54"/>
          <p:cNvGrpSpPr/>
          <p:nvPr/>
        </p:nvGrpSpPr>
        <p:grpSpPr>
          <a:xfrm>
            <a:off x="4121097" y="3624845"/>
            <a:ext cx="899075" cy="899075"/>
            <a:chOff x="5076977" y="3624845"/>
            <a:chExt cx="899075" cy="899075"/>
          </a:xfrm>
        </p:grpSpPr>
        <p:sp>
          <p:nvSpPr>
            <p:cNvPr id="56" name="Oval 55"/>
            <p:cNvSpPr/>
            <p:nvPr/>
          </p:nvSpPr>
          <p:spPr>
            <a:xfrm>
              <a:off x="5076977" y="3624845"/>
              <a:ext cx="899075" cy="899075"/>
            </a:xfrm>
            <a:prstGeom prst="ellipse">
              <a:avLst/>
            </a:prstGeom>
            <a:solidFill>
              <a:srgbClr val="00A7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smtClean="0">
                <a:solidFill>
                  <a:srgbClr val="333333"/>
                </a:solidFill>
                <a:latin typeface="Arial"/>
                <a:cs typeface="Arial"/>
              </a:endParaRPr>
            </a:p>
          </p:txBody>
        </p:sp>
        <p:cxnSp>
          <p:nvCxnSpPr>
            <p:cNvPr id="57" name="Straight Connector 56"/>
            <p:cNvCxnSpPr/>
            <p:nvPr/>
          </p:nvCxnSpPr>
          <p:spPr>
            <a:xfrm>
              <a:off x="5346344" y="4107044"/>
              <a:ext cx="137268" cy="137268"/>
            </a:xfrm>
            <a:prstGeom prst="line">
              <a:avLst/>
            </a:prstGeom>
            <a:ln w="76200" cap="rnd" cmpd="sng">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8" name="Straight Connector 57"/>
            <p:cNvCxnSpPr/>
            <p:nvPr/>
          </p:nvCxnSpPr>
          <p:spPr>
            <a:xfrm flipV="1">
              <a:off x="5483612" y="3981061"/>
              <a:ext cx="263251" cy="263253"/>
            </a:xfrm>
            <a:prstGeom prst="line">
              <a:avLst/>
            </a:prstGeom>
            <a:ln w="76200" cap="rnd" cmpd="sng">
              <a:solidFill>
                <a:schemeClr val="bg1"/>
              </a:solidFill>
            </a:ln>
            <a:effectLst/>
          </p:spPr>
          <p:style>
            <a:lnRef idx="2">
              <a:schemeClr val="accent1"/>
            </a:lnRef>
            <a:fillRef idx="0">
              <a:schemeClr val="accent1"/>
            </a:fillRef>
            <a:effectRef idx="1">
              <a:schemeClr val="accent1"/>
            </a:effectRef>
            <a:fontRef idx="minor">
              <a:schemeClr val="tx1"/>
            </a:fontRef>
          </p:style>
        </p:cxnSp>
      </p:grpSp>
      <p:grpSp>
        <p:nvGrpSpPr>
          <p:cNvPr id="59" name="Group 58"/>
          <p:cNvGrpSpPr/>
          <p:nvPr/>
        </p:nvGrpSpPr>
        <p:grpSpPr>
          <a:xfrm>
            <a:off x="3862448" y="3464933"/>
            <a:ext cx="1416373" cy="1262029"/>
            <a:chOff x="3862448" y="3624845"/>
            <a:chExt cx="1416373" cy="1262029"/>
          </a:xfrm>
        </p:grpSpPr>
        <p:pic>
          <p:nvPicPr>
            <p:cNvPr id="60" name="Picture 59" descr="ActivitySpinner.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30080" y="3624845"/>
              <a:ext cx="899075" cy="899075"/>
            </a:xfrm>
            <a:prstGeom prst="rect">
              <a:avLst/>
            </a:prstGeom>
          </p:spPr>
        </p:pic>
        <p:sp>
          <p:nvSpPr>
            <p:cNvPr id="61" name="TextBox 60"/>
            <p:cNvSpPr txBox="1"/>
            <p:nvPr/>
          </p:nvSpPr>
          <p:spPr>
            <a:xfrm>
              <a:off x="3862448" y="4548320"/>
              <a:ext cx="1416373" cy="338554"/>
            </a:xfrm>
            <a:prstGeom prst="rect">
              <a:avLst/>
            </a:prstGeom>
            <a:noFill/>
          </p:spPr>
          <p:txBody>
            <a:bodyPr wrap="none" rtlCol="0">
              <a:spAutoFit/>
            </a:bodyPr>
            <a:lstStyle/>
            <a:p>
              <a:pPr algn="ctr"/>
              <a:r>
                <a:rPr lang="en-US" sz="1600" dirty="0" smtClean="0">
                  <a:solidFill>
                    <a:schemeClr val="bg1"/>
                  </a:solidFill>
                  <a:latin typeface="Arial"/>
                  <a:cs typeface="Arial"/>
                </a:rPr>
                <a:t>please wait…</a:t>
              </a:r>
              <a:endParaRPr lang="en-US" sz="1600" dirty="0">
                <a:solidFill>
                  <a:schemeClr val="bg1"/>
                </a:solidFill>
                <a:latin typeface="Arial"/>
                <a:cs typeface="Arial"/>
              </a:endParaRPr>
            </a:p>
          </p:txBody>
        </p:sp>
      </p:grpSp>
    </p:spTree>
    <p:extLst>
      <p:ext uri="{BB962C8B-B14F-4D97-AF65-F5344CB8AC3E}">
        <p14:creationId xmlns:p14="http://schemas.microsoft.com/office/powerpoint/2010/main" val="21704468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50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1000" fill="hold"/>
                                        <p:tgtEl>
                                          <p:spTgt spid="15"/>
                                        </p:tgtEl>
                                        <p:attrNameLst>
                                          <p:attrName>ppt_x</p:attrName>
                                        </p:attrNameLst>
                                      </p:cBhvr>
                                      <p:tavLst>
                                        <p:tav tm="0">
                                          <p:val>
                                            <p:strVal val="#ppt_x"/>
                                          </p:val>
                                        </p:tav>
                                        <p:tav tm="100000">
                                          <p:val>
                                            <p:strVal val="#ppt_x"/>
                                          </p:val>
                                        </p:tav>
                                      </p:tavLst>
                                    </p:anim>
                                    <p:anim calcmode="lin" valueType="num">
                                      <p:cBhvr additive="base">
                                        <p:cTn id="8" dur="1000" fill="hold"/>
                                        <p:tgtEl>
                                          <p:spTgt spid="15"/>
                                        </p:tgtEl>
                                        <p:attrNameLst>
                                          <p:attrName>ppt_y</p:attrName>
                                        </p:attrNameLst>
                                      </p:cBhvr>
                                      <p:tavLst>
                                        <p:tav tm="0">
                                          <p:val>
                                            <p:strVal val="1+#ppt_h/2"/>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32"/>
                                        </p:tgtEl>
                                        <p:attrNameLst>
                                          <p:attrName>style.visibility</p:attrName>
                                        </p:attrNameLst>
                                      </p:cBhvr>
                                      <p:to>
                                        <p:strVal val="visible"/>
                                      </p:to>
                                    </p:set>
                                    <p:anim calcmode="lin" valueType="num">
                                      <p:cBhvr additive="base">
                                        <p:cTn id="11" dur="1500" fill="hold"/>
                                        <p:tgtEl>
                                          <p:spTgt spid="32"/>
                                        </p:tgtEl>
                                        <p:attrNameLst>
                                          <p:attrName>ppt_x</p:attrName>
                                        </p:attrNameLst>
                                      </p:cBhvr>
                                      <p:tavLst>
                                        <p:tav tm="0">
                                          <p:val>
                                            <p:strVal val="1+#ppt_w/2"/>
                                          </p:val>
                                        </p:tav>
                                        <p:tav tm="100000">
                                          <p:val>
                                            <p:strVal val="#ppt_x"/>
                                          </p:val>
                                        </p:tav>
                                      </p:tavLst>
                                    </p:anim>
                                    <p:anim calcmode="lin" valueType="num">
                                      <p:cBhvr additive="base">
                                        <p:cTn id="12" dur="1500" fill="hold"/>
                                        <p:tgtEl>
                                          <p:spTgt spid="32"/>
                                        </p:tgtEl>
                                        <p:attrNameLst>
                                          <p:attrName>ppt_y</p:attrName>
                                        </p:attrNameLst>
                                      </p:cBhvr>
                                      <p:tavLst>
                                        <p:tav tm="0">
                                          <p:val>
                                            <p:strVal val="#ppt_y"/>
                                          </p:val>
                                        </p:tav>
                                        <p:tav tm="100000">
                                          <p:val>
                                            <p:strVal val="#ppt_y"/>
                                          </p:val>
                                        </p:tav>
                                      </p:tavLst>
                                    </p:anim>
                                  </p:childTnLst>
                                </p:cTn>
                              </p:par>
                            </p:childTnLst>
                          </p:cTn>
                        </p:par>
                        <p:par>
                          <p:cTn id="13" fill="hold">
                            <p:stCondLst>
                              <p:cond delay="1500"/>
                            </p:stCondLst>
                            <p:childTnLst>
                              <p:par>
                                <p:cTn id="14" presetID="22" presetClass="entr" presetSubtype="2" fill="hold" nodeType="afterEffect">
                                  <p:stCondLst>
                                    <p:cond delay="500"/>
                                  </p:stCondLst>
                                  <p:childTnLst>
                                    <p:set>
                                      <p:cBhvr>
                                        <p:cTn id="15" dur="1" fill="hold">
                                          <p:stCondLst>
                                            <p:cond delay="0"/>
                                          </p:stCondLst>
                                        </p:cTn>
                                        <p:tgtEl>
                                          <p:spTgt spid="8"/>
                                        </p:tgtEl>
                                        <p:attrNameLst>
                                          <p:attrName>style.visibility</p:attrName>
                                        </p:attrNameLst>
                                      </p:cBhvr>
                                      <p:to>
                                        <p:strVal val="visible"/>
                                      </p:to>
                                    </p:set>
                                    <p:animEffect transition="in" filter="wipe(right)">
                                      <p:cBhvr>
                                        <p:cTn id="16" dur="500"/>
                                        <p:tgtEl>
                                          <p:spTgt spid="8"/>
                                        </p:tgtEl>
                                      </p:cBhvr>
                                    </p:animEffect>
                                  </p:childTnLst>
                                </p:cTn>
                              </p:par>
                            </p:childTnLst>
                          </p:cTn>
                        </p:par>
                        <p:par>
                          <p:cTn id="17" fill="hold">
                            <p:stCondLst>
                              <p:cond delay="2500"/>
                            </p:stCondLst>
                            <p:childTnLst>
                              <p:par>
                                <p:cTn id="18" presetID="10" presetClass="entr" presetSubtype="0" fill="hold" nodeType="afterEffect">
                                  <p:stCondLst>
                                    <p:cond delay="0"/>
                                  </p:stCondLst>
                                  <p:childTnLst>
                                    <p:set>
                                      <p:cBhvr>
                                        <p:cTn id="19" dur="1" fill="hold">
                                          <p:stCondLst>
                                            <p:cond delay="0"/>
                                          </p:stCondLst>
                                        </p:cTn>
                                        <p:tgtEl>
                                          <p:spTgt spid="36"/>
                                        </p:tgtEl>
                                        <p:attrNameLst>
                                          <p:attrName>style.visibility</p:attrName>
                                        </p:attrNameLst>
                                      </p:cBhvr>
                                      <p:to>
                                        <p:strVal val="visible"/>
                                      </p:to>
                                    </p:set>
                                    <p:animEffect transition="in" filter="fade">
                                      <p:cBhvr>
                                        <p:cTn id="20" dur="500"/>
                                        <p:tgtEl>
                                          <p:spTgt spid="36"/>
                                        </p:tgtEl>
                                      </p:cBhvr>
                                    </p:animEffect>
                                  </p:childTnLst>
                                </p:cTn>
                              </p:par>
                              <p:par>
                                <p:cTn id="21" presetID="10" presetClass="entr" presetSubtype="0" fill="hold" nodeType="withEffect">
                                  <p:stCondLst>
                                    <p:cond delay="0"/>
                                  </p:stCondLst>
                                  <p:childTnLst>
                                    <p:set>
                                      <p:cBhvr>
                                        <p:cTn id="22" dur="1" fill="hold">
                                          <p:stCondLst>
                                            <p:cond delay="0"/>
                                          </p:stCondLst>
                                        </p:cTn>
                                        <p:tgtEl>
                                          <p:spTgt spid="42"/>
                                        </p:tgtEl>
                                        <p:attrNameLst>
                                          <p:attrName>style.visibility</p:attrName>
                                        </p:attrNameLst>
                                      </p:cBhvr>
                                      <p:to>
                                        <p:strVal val="visible"/>
                                      </p:to>
                                    </p:set>
                                    <p:animEffect transition="in" filter="fade">
                                      <p:cBhvr>
                                        <p:cTn id="23" dur="500"/>
                                        <p:tgtEl>
                                          <p:spTgt spid="42"/>
                                        </p:tgtEl>
                                      </p:cBhvr>
                                    </p:animEffect>
                                  </p:childTnLst>
                                </p:cTn>
                              </p:par>
                              <p:par>
                                <p:cTn id="24" presetID="10" presetClass="entr" presetSubtype="0" fill="hold" nodeType="withEffect">
                                  <p:stCondLst>
                                    <p:cond delay="0"/>
                                  </p:stCondLst>
                                  <p:childTnLst>
                                    <p:set>
                                      <p:cBhvr>
                                        <p:cTn id="25" dur="1" fill="hold">
                                          <p:stCondLst>
                                            <p:cond delay="0"/>
                                          </p:stCondLst>
                                        </p:cTn>
                                        <p:tgtEl>
                                          <p:spTgt spid="55"/>
                                        </p:tgtEl>
                                        <p:attrNameLst>
                                          <p:attrName>style.visibility</p:attrName>
                                        </p:attrNameLst>
                                      </p:cBhvr>
                                      <p:to>
                                        <p:strVal val="visible"/>
                                      </p:to>
                                    </p:set>
                                    <p:animEffect transition="in" filter="fade">
                                      <p:cBhvr>
                                        <p:cTn id="26" dur="500"/>
                                        <p:tgtEl>
                                          <p:spTgt spid="55"/>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xit" presetSubtype="0" fill="hold" nodeType="clickEffect">
                                  <p:stCondLst>
                                    <p:cond delay="0"/>
                                  </p:stCondLst>
                                  <p:childTnLst>
                                    <p:animEffect transition="out" filter="fade">
                                      <p:cBhvr>
                                        <p:cTn id="30" dur="500"/>
                                        <p:tgtEl>
                                          <p:spTgt spid="36"/>
                                        </p:tgtEl>
                                      </p:cBhvr>
                                    </p:animEffect>
                                    <p:set>
                                      <p:cBhvr>
                                        <p:cTn id="31" dur="1" fill="hold">
                                          <p:stCondLst>
                                            <p:cond delay="499"/>
                                          </p:stCondLst>
                                        </p:cTn>
                                        <p:tgtEl>
                                          <p:spTgt spid="36"/>
                                        </p:tgtEl>
                                        <p:attrNameLst>
                                          <p:attrName>style.visibility</p:attrName>
                                        </p:attrNameLst>
                                      </p:cBhvr>
                                      <p:to>
                                        <p:strVal val="hidden"/>
                                      </p:to>
                                    </p:set>
                                  </p:childTnLst>
                                </p:cTn>
                              </p:par>
                              <p:par>
                                <p:cTn id="32" presetID="10" presetClass="entr" presetSubtype="0" fill="hold" nodeType="withEffect">
                                  <p:stCondLst>
                                    <p:cond delay="0"/>
                                  </p:stCondLst>
                                  <p:childTnLst>
                                    <p:set>
                                      <p:cBhvr>
                                        <p:cTn id="33" dur="1" fill="hold">
                                          <p:stCondLst>
                                            <p:cond delay="0"/>
                                          </p:stCondLst>
                                        </p:cTn>
                                        <p:tgtEl>
                                          <p:spTgt spid="59"/>
                                        </p:tgtEl>
                                        <p:attrNameLst>
                                          <p:attrName>style.visibility</p:attrName>
                                        </p:attrNameLst>
                                      </p:cBhvr>
                                      <p:to>
                                        <p:strVal val="visible"/>
                                      </p:to>
                                    </p:set>
                                    <p:animEffect transition="in" filter="fade">
                                      <p:cBhvr>
                                        <p:cTn id="34" dur="500"/>
                                        <p:tgtEl>
                                          <p:spTgt spid="59"/>
                                        </p:tgtEl>
                                      </p:cBhvr>
                                    </p:animEffect>
                                  </p:childTnLst>
                                </p:cTn>
                              </p:par>
                              <p:par>
                                <p:cTn id="35" presetID="10" presetClass="exit" presetSubtype="0" fill="hold" nodeType="withEffect">
                                  <p:stCondLst>
                                    <p:cond delay="0"/>
                                  </p:stCondLst>
                                  <p:childTnLst>
                                    <p:animEffect transition="out" filter="fade">
                                      <p:cBhvr>
                                        <p:cTn id="36" dur="500"/>
                                        <p:tgtEl>
                                          <p:spTgt spid="55"/>
                                        </p:tgtEl>
                                      </p:cBhvr>
                                    </p:animEffect>
                                    <p:set>
                                      <p:cBhvr>
                                        <p:cTn id="37" dur="1" fill="hold">
                                          <p:stCondLst>
                                            <p:cond delay="499"/>
                                          </p:stCondLst>
                                        </p:cTn>
                                        <p:tgtEl>
                                          <p:spTgt spid="55"/>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22" presetClass="exit" presetSubtype="8" fill="hold" nodeType="clickEffect">
                                  <p:stCondLst>
                                    <p:cond delay="0"/>
                                  </p:stCondLst>
                                  <p:childTnLst>
                                    <p:animEffect transition="out" filter="wipe(left)">
                                      <p:cBhvr>
                                        <p:cTn id="41" dur="500"/>
                                        <p:tgtEl>
                                          <p:spTgt spid="8"/>
                                        </p:tgtEl>
                                      </p:cBhvr>
                                    </p:animEffect>
                                    <p:set>
                                      <p:cBhvr>
                                        <p:cTn id="42" dur="1" fill="hold">
                                          <p:stCondLst>
                                            <p:cond delay="499"/>
                                          </p:stCondLst>
                                        </p:cTn>
                                        <p:tgtEl>
                                          <p:spTgt spid="8"/>
                                        </p:tgtEl>
                                        <p:attrNameLst>
                                          <p:attrName>style.visibility</p:attrName>
                                        </p:attrNameLst>
                                      </p:cBhvr>
                                      <p:to>
                                        <p:strVal val="hidden"/>
                                      </p:to>
                                    </p:set>
                                  </p:childTnLst>
                                </p:cTn>
                              </p:par>
                              <p:par>
                                <p:cTn id="43" presetID="49" presetClass="entr" presetSubtype="0" decel="100000" fill="hold" nodeType="withEffect">
                                  <p:stCondLst>
                                    <p:cond delay="0"/>
                                  </p:stCondLst>
                                  <p:childTnLst>
                                    <p:set>
                                      <p:cBhvr>
                                        <p:cTn id="44" dur="1" fill="hold">
                                          <p:stCondLst>
                                            <p:cond delay="0"/>
                                          </p:stCondLst>
                                        </p:cTn>
                                        <p:tgtEl>
                                          <p:spTgt spid="48"/>
                                        </p:tgtEl>
                                        <p:attrNameLst>
                                          <p:attrName>style.visibility</p:attrName>
                                        </p:attrNameLst>
                                      </p:cBhvr>
                                      <p:to>
                                        <p:strVal val="visible"/>
                                      </p:to>
                                    </p:set>
                                    <p:anim calcmode="lin" valueType="num">
                                      <p:cBhvr>
                                        <p:cTn id="45" dur="500" fill="hold"/>
                                        <p:tgtEl>
                                          <p:spTgt spid="48"/>
                                        </p:tgtEl>
                                        <p:attrNameLst>
                                          <p:attrName>ppt_w</p:attrName>
                                        </p:attrNameLst>
                                      </p:cBhvr>
                                      <p:tavLst>
                                        <p:tav tm="0">
                                          <p:val>
                                            <p:fltVal val="0"/>
                                          </p:val>
                                        </p:tav>
                                        <p:tav tm="100000">
                                          <p:val>
                                            <p:strVal val="#ppt_w"/>
                                          </p:val>
                                        </p:tav>
                                      </p:tavLst>
                                    </p:anim>
                                    <p:anim calcmode="lin" valueType="num">
                                      <p:cBhvr>
                                        <p:cTn id="46" dur="500" fill="hold"/>
                                        <p:tgtEl>
                                          <p:spTgt spid="48"/>
                                        </p:tgtEl>
                                        <p:attrNameLst>
                                          <p:attrName>ppt_h</p:attrName>
                                        </p:attrNameLst>
                                      </p:cBhvr>
                                      <p:tavLst>
                                        <p:tav tm="0">
                                          <p:val>
                                            <p:fltVal val="0"/>
                                          </p:val>
                                        </p:tav>
                                        <p:tav tm="100000">
                                          <p:val>
                                            <p:strVal val="#ppt_h"/>
                                          </p:val>
                                        </p:tav>
                                      </p:tavLst>
                                    </p:anim>
                                    <p:anim calcmode="lin" valueType="num">
                                      <p:cBhvr>
                                        <p:cTn id="47" dur="500" fill="hold"/>
                                        <p:tgtEl>
                                          <p:spTgt spid="48"/>
                                        </p:tgtEl>
                                        <p:attrNameLst>
                                          <p:attrName>style.rotation</p:attrName>
                                        </p:attrNameLst>
                                      </p:cBhvr>
                                      <p:tavLst>
                                        <p:tav tm="0">
                                          <p:val>
                                            <p:fltVal val="360"/>
                                          </p:val>
                                        </p:tav>
                                        <p:tav tm="100000">
                                          <p:val>
                                            <p:fltVal val="0"/>
                                          </p:val>
                                        </p:tav>
                                      </p:tavLst>
                                    </p:anim>
                                    <p:animEffect transition="in" filter="fade">
                                      <p:cBhvr>
                                        <p:cTn id="48" dur="500"/>
                                        <p:tgtEl>
                                          <p:spTgt spid="48"/>
                                        </p:tgtEl>
                                      </p:cBhvr>
                                    </p:animEffect>
                                  </p:childTnLst>
                                </p:cTn>
                              </p:par>
                              <p:par>
                                <p:cTn id="49" presetID="1" presetClass="exit" presetSubtype="0" fill="hold" nodeType="withEffect">
                                  <p:stCondLst>
                                    <p:cond delay="0"/>
                                  </p:stCondLst>
                                  <p:childTnLst>
                                    <p:set>
                                      <p:cBhvr>
                                        <p:cTn id="50" dur="1" fill="hold">
                                          <p:stCondLst>
                                            <p:cond delay="0"/>
                                          </p:stCondLst>
                                        </p:cTn>
                                        <p:tgtEl>
                                          <p:spTgt spid="59"/>
                                        </p:tgtEl>
                                        <p:attrNameLst>
                                          <p:attrName>style.visibility</p:attrName>
                                        </p:attrNameLst>
                                      </p:cBhvr>
                                      <p:to>
                                        <p:strVal val="hidden"/>
                                      </p:to>
                                    </p:set>
                                  </p:childTnLst>
                                </p:cTn>
                              </p:par>
                              <p:par>
                                <p:cTn id="51" presetID="10" presetClass="exit" presetSubtype="0" fill="hold" nodeType="withEffect">
                                  <p:stCondLst>
                                    <p:cond delay="0"/>
                                  </p:stCondLst>
                                  <p:childTnLst>
                                    <p:animEffect transition="out" filter="fade">
                                      <p:cBhvr>
                                        <p:cTn id="52" dur="500"/>
                                        <p:tgtEl>
                                          <p:spTgt spid="42"/>
                                        </p:tgtEl>
                                      </p:cBhvr>
                                    </p:animEffect>
                                    <p:set>
                                      <p:cBhvr>
                                        <p:cTn id="53" dur="1" fill="hold">
                                          <p:stCondLst>
                                            <p:cond delay="499"/>
                                          </p:stCondLst>
                                        </p:cTn>
                                        <p:tgtEl>
                                          <p:spTgt spid="4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1_Office Theme">
  <a:themeElements>
    <a:clrScheme name="Couchbase 2014">
      <a:dk1>
        <a:srgbClr val="1E1C1C"/>
      </a:dk1>
      <a:lt1>
        <a:sysClr val="window" lastClr="FFFFFF"/>
      </a:lt1>
      <a:dk2>
        <a:srgbClr val="1E1C1C"/>
      </a:dk2>
      <a:lt2>
        <a:srgbClr val="FFFFFF"/>
      </a:lt2>
      <a:accent1>
        <a:srgbClr val="178ADB"/>
      </a:accent1>
      <a:accent2>
        <a:srgbClr val="E10021"/>
      </a:accent2>
      <a:accent3>
        <a:srgbClr val="FD7500"/>
      </a:accent3>
      <a:accent4>
        <a:srgbClr val="FEB900"/>
      </a:accent4>
      <a:accent5>
        <a:srgbClr val="609E0E"/>
      </a:accent5>
      <a:accent6>
        <a:srgbClr val="16AEB0"/>
      </a:accent6>
      <a:hlink>
        <a:srgbClr val="129DD8"/>
      </a:hlink>
      <a:folHlink>
        <a:srgbClr val="292929"/>
      </a:folHlink>
    </a:clrScheme>
    <a:fontScheme name="Module">
      <a:majorFont>
        <a:latin typeface="Corbel"/>
        <a:ea typeface=""/>
        <a:cs typeface=""/>
        <a:font script="Jpan" typeface="ＭＳ ゴシック"/>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rbel"/>
        <a:ea typeface=""/>
        <a:cs typeface=""/>
        <a:font script="Jpan" typeface="ＭＳ ゴシック"/>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2700" cmpd="sng">
          <a:solidFill>
            <a:schemeClr val="tx1"/>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2_Office Theme">
  <a:themeElements>
    <a:clrScheme name="Couchbase 2014">
      <a:dk1>
        <a:srgbClr val="1E1C1C"/>
      </a:dk1>
      <a:lt1>
        <a:sysClr val="window" lastClr="FFFFFF"/>
      </a:lt1>
      <a:dk2>
        <a:srgbClr val="1E1C1C"/>
      </a:dk2>
      <a:lt2>
        <a:srgbClr val="FFFFFF"/>
      </a:lt2>
      <a:accent1>
        <a:srgbClr val="178ADB"/>
      </a:accent1>
      <a:accent2>
        <a:srgbClr val="E10021"/>
      </a:accent2>
      <a:accent3>
        <a:srgbClr val="FD7500"/>
      </a:accent3>
      <a:accent4>
        <a:srgbClr val="FEB900"/>
      </a:accent4>
      <a:accent5>
        <a:srgbClr val="609E0E"/>
      </a:accent5>
      <a:accent6>
        <a:srgbClr val="16AEB0"/>
      </a:accent6>
      <a:hlink>
        <a:srgbClr val="129DD8"/>
      </a:hlink>
      <a:folHlink>
        <a:srgbClr val="292929"/>
      </a:folHlink>
    </a:clrScheme>
    <a:fontScheme name="Module">
      <a:majorFont>
        <a:latin typeface="Corbel"/>
        <a:ea typeface=""/>
        <a:cs typeface=""/>
        <a:font script="Jpan" typeface="ＭＳ ゴシック"/>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rbel"/>
        <a:ea typeface=""/>
        <a:cs typeface=""/>
        <a:font script="Jpan" typeface="ＭＳ ゴシック"/>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2700" cmpd="sng">
          <a:solidFill>
            <a:schemeClr val="tx1"/>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Couchbase 2014">
      <a:dk1>
        <a:srgbClr val="1E1C1C"/>
      </a:dk1>
      <a:lt1>
        <a:sysClr val="window" lastClr="FFFFFF"/>
      </a:lt1>
      <a:dk2>
        <a:srgbClr val="1E1C1C"/>
      </a:dk2>
      <a:lt2>
        <a:srgbClr val="FFFFFF"/>
      </a:lt2>
      <a:accent1>
        <a:srgbClr val="178ADB"/>
      </a:accent1>
      <a:accent2>
        <a:srgbClr val="E10021"/>
      </a:accent2>
      <a:accent3>
        <a:srgbClr val="FD7500"/>
      </a:accent3>
      <a:accent4>
        <a:srgbClr val="FEB900"/>
      </a:accent4>
      <a:accent5>
        <a:srgbClr val="609E0E"/>
      </a:accent5>
      <a:accent6>
        <a:srgbClr val="16AEB0"/>
      </a:accent6>
      <a:hlink>
        <a:srgbClr val="129DD8"/>
      </a:hlink>
      <a:folHlink>
        <a:srgbClr val="292929"/>
      </a:folHlink>
    </a:clrScheme>
    <a:fontScheme name="Module">
      <a:majorFont>
        <a:latin typeface="Corbel"/>
        <a:ea typeface=""/>
        <a:cs typeface=""/>
        <a:font script="Jpan" typeface="ＭＳ ゴシック"/>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rbel"/>
        <a:ea typeface=""/>
        <a:cs typeface=""/>
        <a:font script="Jpan" typeface="ＭＳ ゴシック"/>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2700" cmpd="sng">
          <a:solidFill>
            <a:schemeClr val="tx1"/>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DE64AEEDD9B7A4D93545ACBE97D4615" ma:contentTypeVersion="2" ma:contentTypeDescription="Create a new document." ma:contentTypeScope="" ma:versionID="f49002b78e3a4a71b814eef46a983816">
  <xsd:schema xmlns:xsd="http://www.w3.org/2001/XMLSchema" xmlns:xs="http://www.w3.org/2001/XMLSchema" xmlns:p="http://schemas.microsoft.com/office/2006/metadata/properties" xmlns:ns2="http://schemas.microsoft.com/sharepoint/v3/fields" targetNamespace="http://schemas.microsoft.com/office/2006/metadata/properties" ma:root="true" ma:fieldsID="38f6db2dd0d9a0cf6a8dc37be32b365b" ns2:_="">
    <xsd:import namespace="http://schemas.microsoft.com/sharepoint/v3/fields"/>
    <xsd:element name="properties">
      <xsd:complexType>
        <xsd:sequence>
          <xsd:element name="documentManagement">
            <xsd:complexType>
              <xsd:all>
                <xsd:element ref="ns2:_Status" minOccurs="0"/>
                <xsd:element ref="ns2: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8" nillable="true" ma:displayName="Status" ma:default="Not Started" ma:internalName="_Status">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element name="_Version" ma:index="9"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ma:displayName="Status"/>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Status xmlns="http://schemas.microsoft.com/sharepoint/v3/fields">Not Started</_Statu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4214858-785C-42F7-BE66-6D0E79395F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B6F2769-7194-4217-93D3-3AF3A4742282}">
  <ds:schemaRefs>
    <ds:schemaRef ds:uri="http://purl.org/dc/dcmitype/"/>
    <ds:schemaRef ds:uri="http://schemas.openxmlformats.org/package/2006/metadata/core-properties"/>
    <ds:schemaRef ds:uri="http://www.w3.org/XML/1998/namespace"/>
    <ds:schemaRef ds:uri="http://purl.org/dc/terms/"/>
    <ds:schemaRef ds:uri="http://schemas.microsoft.com/sharepoint/v3/fields"/>
    <ds:schemaRef ds:uri="http://purl.org/dc/elements/1.1/"/>
    <ds:schemaRef ds:uri="http://schemas.microsoft.com/office/2006/documentManagement/types"/>
    <ds:schemaRef ds:uri="http://schemas.microsoft.com/office/infopath/2007/PartnerControls"/>
    <ds:schemaRef ds:uri="http://schemas.microsoft.com/office/2006/metadata/properties"/>
  </ds:schemaRefs>
</ds:datastoreItem>
</file>

<file path=customXml/itemProps3.xml><?xml version="1.0" encoding="utf-8"?>
<ds:datastoreItem xmlns:ds="http://schemas.openxmlformats.org/officeDocument/2006/customXml" ds:itemID="{87D2A1B0-FF3E-4009-940D-AED0EB70AA2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FNEMasterTemplateForThemePreview.pptx</Template>
  <TotalTime>9356</TotalTime>
  <Words>3040</Words>
  <Application>Microsoft Macintosh PowerPoint</Application>
  <PresentationFormat>On-screen Show (16:9)</PresentationFormat>
  <Paragraphs>338</Paragraphs>
  <Slides>66</Slides>
  <Notes>25</Notes>
  <HiddenSlides>3</HiddenSlides>
  <MMClips>0</MMClips>
  <ScaleCrop>false</ScaleCrop>
  <HeadingPairs>
    <vt:vector size="4" baseType="variant">
      <vt:variant>
        <vt:lpstr>Theme</vt:lpstr>
      </vt:variant>
      <vt:variant>
        <vt:i4>3</vt:i4>
      </vt:variant>
      <vt:variant>
        <vt:lpstr>Slide Titles</vt:lpstr>
      </vt:variant>
      <vt:variant>
        <vt:i4>66</vt:i4>
      </vt:variant>
    </vt:vector>
  </HeadingPairs>
  <TitlesOfParts>
    <vt:vector size="69" baseType="lpstr">
      <vt:lpstr>1_Office Theme</vt:lpstr>
      <vt:lpstr>2_Office Theme</vt:lpstr>
      <vt:lpstr>Office Theme</vt:lpstr>
      <vt:lpstr>PowerPoint Presentation</vt:lpstr>
      <vt:lpstr>About Me</vt:lpstr>
      <vt:lpstr>The Plan</vt:lpstr>
      <vt:lpstr>Current State</vt:lpstr>
      <vt:lpstr>Trends</vt:lpstr>
      <vt:lpstr>RDBMS</vt:lpstr>
      <vt:lpstr>NoSQL</vt:lpstr>
      <vt:lpstr>What is the business problem?</vt:lpstr>
      <vt:lpstr>PowerPoint Presentation</vt:lpstr>
      <vt:lpstr>How Does This Affect What People Think?</vt:lpstr>
      <vt:lpstr>How Does This Affect App Uninstall Rates?</vt:lpstr>
      <vt:lpstr>Data Location is the Problem</vt:lpstr>
      <vt:lpstr>Local Data + Sync is the Solution</vt:lpstr>
      <vt:lpstr>What Does This Mean For Your Apps</vt:lpstr>
      <vt:lpstr>What is Couchbase Mobile?</vt:lpstr>
      <vt:lpstr>PowerPoint Presentation</vt:lpstr>
      <vt:lpstr>Couchbase Lite</vt:lpstr>
      <vt:lpstr>Couchbase Lite</vt:lpstr>
      <vt:lpstr>PowerPoint Presentation</vt:lpstr>
      <vt:lpstr>PowerPoint Presentation</vt:lpstr>
      <vt:lpstr>Couchbase Lite</vt:lpstr>
      <vt:lpstr>Map / Reduce Views</vt:lpstr>
      <vt:lpstr>PowerPoint Presentation</vt:lpstr>
      <vt:lpstr>Couchbase Lite</vt:lpstr>
      <vt:lpstr>Story Time</vt:lpstr>
      <vt:lpstr>Available SDKs &amp; Frameworks</vt:lpstr>
      <vt:lpstr>Couchbase Sync Gateway</vt:lpstr>
      <vt:lpstr>Couchbase Sync Gateway</vt:lpstr>
      <vt:lpstr>Replication</vt:lpstr>
      <vt:lpstr>PowerPoint Presentation</vt:lpstr>
      <vt:lpstr>PowerPoint Presentation</vt:lpstr>
      <vt:lpstr>Story Time</vt:lpstr>
      <vt:lpstr>Couchbase Sync Gateway</vt:lpstr>
      <vt:lpstr>Couchbase Sync Gateway</vt:lpstr>
      <vt:lpstr>PowerPoint Presentation</vt:lpstr>
      <vt:lpstr>Channels</vt:lpstr>
      <vt:lpstr>Couchbase Mobile Summary</vt:lpstr>
      <vt:lpstr>Own Your Data</vt:lpstr>
      <vt:lpstr>Software vs Service</vt:lpstr>
      <vt:lpstr>Software on a Service</vt:lpstr>
      <vt:lpstr>Couchbase Lite for Native Android &amp; iOS</vt:lpstr>
      <vt:lpstr>Creating a Database</vt:lpstr>
      <vt:lpstr>Inserting a Document</vt:lpstr>
      <vt:lpstr>Couchbase Lite Views</vt:lpstr>
      <vt:lpstr>Replication With Sync Gateway</vt:lpstr>
      <vt:lpstr>Listen For Changes</vt:lpstr>
      <vt:lpstr>Other Ways To Listen</vt:lpstr>
      <vt:lpstr>Couchbase Lite for Desktop</vt:lpstr>
      <vt:lpstr>Couchbase Cordova Plugin</vt:lpstr>
      <vt:lpstr>Couchbase Cordova Plugin</vt:lpstr>
      <vt:lpstr>Creating a Database</vt:lpstr>
      <vt:lpstr>Inserting Documents</vt:lpstr>
      <vt:lpstr>Couchbase Lite Views</vt:lpstr>
      <vt:lpstr>Querying Couchbase Views</vt:lpstr>
      <vt:lpstr>Replication With Sync Gateway</vt:lpstr>
      <vt:lpstr>Listen for Changes</vt:lpstr>
      <vt:lpstr>Couchbase Sync Gateway</vt:lpstr>
      <vt:lpstr>Basic Sync Gateway Configuration</vt:lpstr>
      <vt:lpstr>Creating a Native Android ToDo List</vt:lpstr>
      <vt:lpstr>Couchbase Mobile ToDo List Application</vt:lpstr>
      <vt:lpstr>Code Walkthrough!</vt:lpstr>
      <vt:lpstr>Demo Time!</vt:lpstr>
      <vt:lpstr>Couchbase Labs on GitHub</vt:lpstr>
      <vt:lpstr>Questions?</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FileNewTemplate</dc:title>
  <dc:creator>Diana</dc:creator>
  <cp:lastModifiedBy>Nic Raboy</cp:lastModifiedBy>
  <cp:revision>545</cp:revision>
  <dcterms:created xsi:type="dcterms:W3CDTF">2010-04-12T23:12:02Z</dcterms:created>
  <dcterms:modified xsi:type="dcterms:W3CDTF">2016-02-17T18:49:30Z</dcterms:modified>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ies>
</file>